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48" r:id="rId5"/>
    <p:sldId id="349" r:id="rId6"/>
    <p:sldId id="307" r:id="rId7"/>
    <p:sldId id="340" r:id="rId8"/>
    <p:sldId id="341" r:id="rId9"/>
    <p:sldId id="342" r:id="rId10"/>
    <p:sldId id="343" r:id="rId11"/>
    <p:sldId id="344" r:id="rId12"/>
    <p:sldId id="345" r:id="rId13"/>
    <p:sldId id="346" r:id="rId14"/>
    <p:sldId id="347" r:id="rId15"/>
    <p:sldId id="351" r:id="rId16"/>
    <p:sldId id="350" r:id="rId17"/>
    <p:sldId id="308" r:id="rId18"/>
    <p:sldId id="310" r:id="rId19"/>
    <p:sldId id="311" r:id="rId20"/>
    <p:sldId id="260" r:id="rId21"/>
    <p:sldId id="261" r:id="rId22"/>
    <p:sldId id="265" r:id="rId23"/>
    <p:sldId id="266" r:id="rId24"/>
    <p:sldId id="336" r:id="rId25"/>
    <p:sldId id="337" r:id="rId26"/>
    <p:sldId id="339" r:id="rId27"/>
    <p:sldId id="290" r:id="rId28"/>
    <p:sldId id="291" r:id="rId29"/>
    <p:sldId id="299" r:id="rId30"/>
    <p:sldId id="300" r:id="rId31"/>
    <p:sldId id="301" r:id="rId32"/>
    <p:sldId id="302" r:id="rId33"/>
    <p:sldId id="303" r:id="rId34"/>
    <p:sldId id="304" r:id="rId35"/>
    <p:sldId id="305" r:id="rId36"/>
    <p:sldId id="306" r:id="rId37"/>
    <p:sldId id="312" r:id="rId38"/>
    <p:sldId id="313" r:id="rId39"/>
    <p:sldId id="314" r:id="rId40"/>
    <p:sldId id="315" r:id="rId41"/>
    <p:sldId id="316" r:id="rId42"/>
    <p:sldId id="317" r:id="rId43"/>
    <p:sldId id="318" r:id="rId44"/>
    <p:sldId id="319" r:id="rId45"/>
    <p:sldId id="320" r:id="rId46"/>
    <p:sldId id="321" r:id="rId47"/>
    <p:sldId id="323" r:id="rId48"/>
    <p:sldId id="322" r:id="rId49"/>
    <p:sldId id="324"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6F8DE6-109B-4615-9A49-E805A78C51D1}" type="doc">
      <dgm:prSet loTypeId="urn:microsoft.com/office/officeart/2005/8/layout/hierarchy1" loCatId="hierarchy" qsTypeId="urn:microsoft.com/office/officeart/2005/8/quickstyle/3d1" qsCatId="3D" csTypeId="urn:microsoft.com/office/officeart/2005/8/colors/accent3_1" csCatId="accent3" phldr="1"/>
      <dgm:spPr/>
      <dgm:t>
        <a:bodyPr/>
        <a:lstStyle/>
        <a:p>
          <a:endParaRPr lang="ru-RU"/>
        </a:p>
      </dgm:t>
    </dgm:pt>
    <dgm:pt modelId="{6E27C9BB-3E08-4B7B-B51C-0189E88DDBF3}">
      <dgm:prSet phldrT="[Текст]" custT="1"/>
      <dgm:spPr/>
      <dgm:t>
        <a:bodyPr/>
        <a:lstStyle/>
        <a:p>
          <a:r>
            <a:rPr lang="ro-RO" sz="800"/>
            <a:t>Pregătirea vacii pentru procesul de mulgere prin controlul sănătății ugerului și igienizarea lui</a:t>
          </a:r>
          <a:endParaRPr lang="ru-RU" sz="800"/>
        </a:p>
      </dgm:t>
    </dgm:pt>
    <dgm:pt modelId="{FC4C5899-78E4-427F-926C-A15DE7753496}" type="parTrans" cxnId="{E0EB420B-7DCC-41C6-B70F-8E9905E705BD}">
      <dgm:prSet/>
      <dgm:spPr/>
      <dgm:t>
        <a:bodyPr/>
        <a:lstStyle/>
        <a:p>
          <a:endParaRPr lang="ru-RU" sz="800"/>
        </a:p>
      </dgm:t>
    </dgm:pt>
    <dgm:pt modelId="{BF3596A2-8078-4577-BD14-3A74AF0A5007}" type="sibTrans" cxnId="{E0EB420B-7DCC-41C6-B70F-8E9905E705BD}">
      <dgm:prSet/>
      <dgm:spPr/>
      <dgm:t>
        <a:bodyPr/>
        <a:lstStyle/>
        <a:p>
          <a:endParaRPr lang="ru-RU" sz="800"/>
        </a:p>
      </dgm:t>
    </dgm:pt>
    <dgm:pt modelId="{5797FE9D-3025-41F0-ADA7-EF0F7098D329}">
      <dgm:prSet phldrT="[Текст]" custT="1"/>
      <dgm:spPr/>
      <dgm:t>
        <a:bodyPr/>
        <a:lstStyle/>
        <a:p>
          <a:r>
            <a:rPr lang="ro-RO" sz="800"/>
            <a:t>Igienizarea mîinilor mulgătorului</a:t>
          </a:r>
          <a:endParaRPr lang="ru-RU" sz="800"/>
        </a:p>
      </dgm:t>
    </dgm:pt>
    <dgm:pt modelId="{10F24B8F-879E-4879-A693-046145D5217D}" type="parTrans" cxnId="{F28190DF-9BBF-4A44-8263-29690506BB7A}">
      <dgm:prSet/>
      <dgm:spPr/>
      <dgm:t>
        <a:bodyPr/>
        <a:lstStyle/>
        <a:p>
          <a:endParaRPr lang="ru-RU" sz="800"/>
        </a:p>
      </dgm:t>
    </dgm:pt>
    <dgm:pt modelId="{E882BC2E-FEBA-417A-BC76-0E2B1FBFA606}" type="sibTrans" cxnId="{F28190DF-9BBF-4A44-8263-29690506BB7A}">
      <dgm:prSet/>
      <dgm:spPr/>
      <dgm:t>
        <a:bodyPr/>
        <a:lstStyle/>
        <a:p>
          <a:endParaRPr lang="ru-RU" sz="800"/>
        </a:p>
      </dgm:t>
    </dgm:pt>
    <dgm:pt modelId="{2A13BB4F-233D-49BB-8C99-BC59D4158F9A}">
      <dgm:prSet phldrT="[Текст]" custT="1"/>
      <dgm:spPr/>
      <dgm:t>
        <a:bodyPr/>
        <a:lstStyle/>
        <a:p>
          <a:r>
            <a:rPr lang="ro-RO" sz="800"/>
            <a:t>Fixarea manșoanelor aparatului de muls mobil pe mamiloane</a:t>
          </a:r>
          <a:endParaRPr lang="ru-RU" sz="800"/>
        </a:p>
      </dgm:t>
    </dgm:pt>
    <dgm:pt modelId="{A6FE6DD4-0928-4C91-BA7F-CE1F75727D17}" type="parTrans" cxnId="{D209B30A-7631-41A6-8EE8-60A5E891A6BB}">
      <dgm:prSet/>
      <dgm:spPr/>
      <dgm:t>
        <a:bodyPr/>
        <a:lstStyle/>
        <a:p>
          <a:endParaRPr lang="ru-RU" sz="800"/>
        </a:p>
      </dgm:t>
    </dgm:pt>
    <dgm:pt modelId="{829E9E68-F76B-486A-84C9-C4ACB07FE90A}" type="sibTrans" cxnId="{D209B30A-7631-41A6-8EE8-60A5E891A6BB}">
      <dgm:prSet/>
      <dgm:spPr/>
      <dgm:t>
        <a:bodyPr/>
        <a:lstStyle/>
        <a:p>
          <a:endParaRPr lang="ru-RU" sz="800"/>
        </a:p>
      </dgm:t>
    </dgm:pt>
    <dgm:pt modelId="{A6D0204B-FB38-49DA-B545-BA21A09CC8E6}">
      <dgm:prSet phldrT="[Текст]" custT="1"/>
      <dgm:spPr/>
      <dgm:t>
        <a:bodyPr/>
        <a:lstStyle/>
        <a:p>
          <a:r>
            <a:rPr lang="ro-RO" sz="800"/>
            <a:t>Fixarea manșoanelor instalației de muls centralizată</a:t>
          </a:r>
          <a:endParaRPr lang="ru-RU" sz="800"/>
        </a:p>
      </dgm:t>
    </dgm:pt>
    <dgm:pt modelId="{6EDDEF3B-8F1A-4DD4-9047-190FDD5D3E28}" type="parTrans" cxnId="{A1C964AF-7AB3-43F0-A73C-DE50B2D27E38}">
      <dgm:prSet/>
      <dgm:spPr/>
      <dgm:t>
        <a:bodyPr/>
        <a:lstStyle/>
        <a:p>
          <a:endParaRPr lang="ru-RU" sz="800"/>
        </a:p>
      </dgm:t>
    </dgm:pt>
    <dgm:pt modelId="{3B8F9A07-3DF4-44B9-8988-54FC3525690C}" type="sibTrans" cxnId="{A1C964AF-7AB3-43F0-A73C-DE50B2D27E38}">
      <dgm:prSet/>
      <dgm:spPr/>
      <dgm:t>
        <a:bodyPr/>
        <a:lstStyle/>
        <a:p>
          <a:endParaRPr lang="ru-RU" sz="800"/>
        </a:p>
      </dgm:t>
    </dgm:pt>
    <dgm:pt modelId="{04BC3E1B-E786-45B3-8CF8-3AAD06BA6FDF}">
      <dgm:prSet custT="1"/>
      <dgm:spPr/>
      <dgm:t>
        <a:bodyPr/>
        <a:lstStyle/>
        <a:p>
          <a:r>
            <a:rPr lang="ro-RO" sz="800"/>
            <a:t>Filtrarea laptelui la transferarea în tancul de răcire</a:t>
          </a:r>
          <a:endParaRPr lang="ru-RU" sz="800"/>
        </a:p>
      </dgm:t>
    </dgm:pt>
    <dgm:pt modelId="{F80E1C08-5511-4809-B487-CE16116E3CD6}" type="parTrans" cxnId="{3B04C44B-E432-4A66-BDD8-1771A2B95C69}">
      <dgm:prSet/>
      <dgm:spPr/>
      <dgm:t>
        <a:bodyPr/>
        <a:lstStyle/>
        <a:p>
          <a:endParaRPr lang="ru-RU" sz="800"/>
        </a:p>
      </dgm:t>
    </dgm:pt>
    <dgm:pt modelId="{BC6765AD-5026-41BE-BC35-49806A031E4F}" type="sibTrans" cxnId="{3B04C44B-E432-4A66-BDD8-1771A2B95C69}">
      <dgm:prSet/>
      <dgm:spPr/>
      <dgm:t>
        <a:bodyPr/>
        <a:lstStyle/>
        <a:p>
          <a:endParaRPr lang="ru-RU" sz="800"/>
        </a:p>
      </dgm:t>
    </dgm:pt>
    <dgm:pt modelId="{3D401804-C2B0-454E-B583-4464E327942F}">
      <dgm:prSet custT="1"/>
      <dgm:spPr/>
      <dgm:t>
        <a:bodyPr/>
        <a:lstStyle/>
        <a:p>
          <a:r>
            <a:rPr lang="ro-RO" sz="800"/>
            <a:t>Răcirea laptelui</a:t>
          </a:r>
          <a:endParaRPr lang="ru-RU" sz="800"/>
        </a:p>
      </dgm:t>
    </dgm:pt>
    <dgm:pt modelId="{795C6430-73E7-451B-8195-278AFC5BD3E9}" type="parTrans" cxnId="{C1BA2192-2C39-4E11-B915-6E131B59CC3B}">
      <dgm:prSet/>
      <dgm:spPr/>
      <dgm:t>
        <a:bodyPr/>
        <a:lstStyle/>
        <a:p>
          <a:endParaRPr lang="ru-RU" sz="800"/>
        </a:p>
      </dgm:t>
    </dgm:pt>
    <dgm:pt modelId="{1A502C96-57C4-4F48-8065-B18BC0859AA0}" type="sibTrans" cxnId="{C1BA2192-2C39-4E11-B915-6E131B59CC3B}">
      <dgm:prSet/>
      <dgm:spPr/>
      <dgm:t>
        <a:bodyPr/>
        <a:lstStyle/>
        <a:p>
          <a:endParaRPr lang="ru-RU" sz="800"/>
        </a:p>
      </dgm:t>
    </dgm:pt>
    <dgm:pt modelId="{1AF02807-5B48-4EC2-AA59-0A429B8A10BD}">
      <dgm:prSet custT="1"/>
      <dgm:spPr/>
      <dgm:t>
        <a:bodyPr/>
        <a:lstStyle/>
        <a:p>
          <a:r>
            <a:rPr lang="ro-RO" sz="800"/>
            <a:t>Livrarea laptelui</a:t>
          </a:r>
          <a:endParaRPr lang="ru-RU" sz="800"/>
        </a:p>
      </dgm:t>
    </dgm:pt>
    <dgm:pt modelId="{69A6FB5B-29C1-4F6F-B1CA-926362B0A9FC}" type="parTrans" cxnId="{BAAA787D-033A-4241-8DD7-399D27974ACF}">
      <dgm:prSet/>
      <dgm:spPr/>
      <dgm:t>
        <a:bodyPr/>
        <a:lstStyle/>
        <a:p>
          <a:endParaRPr lang="ru-RU" sz="800"/>
        </a:p>
      </dgm:t>
    </dgm:pt>
    <dgm:pt modelId="{DA4BEF2E-8A29-4442-A2BB-57DAFD8206D4}" type="sibTrans" cxnId="{BAAA787D-033A-4241-8DD7-399D27974ACF}">
      <dgm:prSet/>
      <dgm:spPr/>
      <dgm:t>
        <a:bodyPr/>
        <a:lstStyle/>
        <a:p>
          <a:endParaRPr lang="ru-RU" sz="800"/>
        </a:p>
      </dgm:t>
    </dgm:pt>
    <dgm:pt modelId="{758B6C81-FB76-465E-B3AF-57E424F9D7A8}">
      <dgm:prSet custT="1"/>
      <dgm:spPr/>
      <dgm:t>
        <a:bodyPr/>
        <a:lstStyle/>
        <a:p>
          <a:r>
            <a:rPr lang="ro-RO" sz="800"/>
            <a:t>Răcirea laptelui în tanc</a:t>
          </a:r>
          <a:endParaRPr lang="ru-RU" sz="800"/>
        </a:p>
      </dgm:t>
    </dgm:pt>
    <dgm:pt modelId="{7A719B46-A83D-4498-A50B-B5E09B7BA86E}" type="parTrans" cxnId="{34F3EA9A-EA3D-4BAE-9D27-1F36D4788B0F}">
      <dgm:prSet/>
      <dgm:spPr/>
      <dgm:t>
        <a:bodyPr/>
        <a:lstStyle/>
        <a:p>
          <a:endParaRPr lang="ru-RU" sz="800"/>
        </a:p>
      </dgm:t>
    </dgm:pt>
    <dgm:pt modelId="{8280668D-6813-4D16-9AAF-C2FB775DFD91}" type="sibTrans" cxnId="{34F3EA9A-EA3D-4BAE-9D27-1F36D4788B0F}">
      <dgm:prSet/>
      <dgm:spPr/>
      <dgm:t>
        <a:bodyPr/>
        <a:lstStyle/>
        <a:p>
          <a:endParaRPr lang="ru-RU" sz="800"/>
        </a:p>
      </dgm:t>
    </dgm:pt>
    <dgm:pt modelId="{53CC77F4-3F84-41EA-BE26-D7055BE37C65}">
      <dgm:prSet custT="1"/>
      <dgm:spPr/>
      <dgm:t>
        <a:bodyPr/>
        <a:lstStyle/>
        <a:p>
          <a:r>
            <a:rPr lang="ro-RO" sz="800"/>
            <a:t>Livrarea laptelui</a:t>
          </a:r>
          <a:endParaRPr lang="ru-RU" sz="800"/>
        </a:p>
      </dgm:t>
    </dgm:pt>
    <dgm:pt modelId="{92CC4E44-809C-4E80-8DF8-4F433B31A6BB}" type="parTrans" cxnId="{C959103F-B4A3-49C4-86E7-FF211A280C34}">
      <dgm:prSet/>
      <dgm:spPr/>
      <dgm:t>
        <a:bodyPr/>
        <a:lstStyle/>
        <a:p>
          <a:endParaRPr lang="ru-RU" sz="800"/>
        </a:p>
      </dgm:t>
    </dgm:pt>
    <dgm:pt modelId="{C269E0D4-5C29-4D2B-9594-6EFBF1384BFB}" type="sibTrans" cxnId="{C959103F-B4A3-49C4-86E7-FF211A280C34}">
      <dgm:prSet/>
      <dgm:spPr/>
      <dgm:t>
        <a:bodyPr/>
        <a:lstStyle/>
        <a:p>
          <a:endParaRPr lang="ru-RU" sz="800"/>
        </a:p>
      </dgm:t>
    </dgm:pt>
    <dgm:pt modelId="{8CACEDC1-6582-4F09-A348-0274973D7061}" type="pres">
      <dgm:prSet presAssocID="{5F6F8DE6-109B-4615-9A49-E805A78C51D1}" presName="hierChild1" presStyleCnt="0">
        <dgm:presLayoutVars>
          <dgm:chPref val="1"/>
          <dgm:dir/>
          <dgm:animOne val="branch"/>
          <dgm:animLvl val="lvl"/>
          <dgm:resizeHandles/>
        </dgm:presLayoutVars>
      </dgm:prSet>
      <dgm:spPr/>
      <dgm:t>
        <a:bodyPr/>
        <a:lstStyle/>
        <a:p>
          <a:endParaRPr lang="ru-RU"/>
        </a:p>
      </dgm:t>
    </dgm:pt>
    <dgm:pt modelId="{9E96A878-1CEA-4746-A76D-E237D4252C64}" type="pres">
      <dgm:prSet presAssocID="{6E27C9BB-3E08-4B7B-B51C-0189E88DDBF3}" presName="hierRoot1" presStyleCnt="0"/>
      <dgm:spPr/>
    </dgm:pt>
    <dgm:pt modelId="{2AA87DC0-C558-49B6-AA33-A817969C90D0}" type="pres">
      <dgm:prSet presAssocID="{6E27C9BB-3E08-4B7B-B51C-0189E88DDBF3}" presName="composite" presStyleCnt="0"/>
      <dgm:spPr/>
    </dgm:pt>
    <dgm:pt modelId="{9EE78FE9-0E61-479A-9EA8-33ABB745288E}" type="pres">
      <dgm:prSet presAssocID="{6E27C9BB-3E08-4B7B-B51C-0189E88DDBF3}" presName="background" presStyleLbl="node0" presStyleIdx="0" presStyleCnt="1"/>
      <dgm:spPr/>
    </dgm:pt>
    <dgm:pt modelId="{5A3D4512-4CA2-4897-8B92-F803E3EE1C2B}" type="pres">
      <dgm:prSet presAssocID="{6E27C9BB-3E08-4B7B-B51C-0189E88DDBF3}" presName="text" presStyleLbl="fgAcc0" presStyleIdx="0" presStyleCnt="1" custScaleX="545934" custScaleY="72019">
        <dgm:presLayoutVars>
          <dgm:chPref val="3"/>
        </dgm:presLayoutVars>
      </dgm:prSet>
      <dgm:spPr/>
      <dgm:t>
        <a:bodyPr/>
        <a:lstStyle/>
        <a:p>
          <a:endParaRPr lang="ru-RU"/>
        </a:p>
      </dgm:t>
    </dgm:pt>
    <dgm:pt modelId="{0499930D-6648-4A5D-869B-8F19F7ED8917}" type="pres">
      <dgm:prSet presAssocID="{6E27C9BB-3E08-4B7B-B51C-0189E88DDBF3}" presName="hierChild2" presStyleCnt="0"/>
      <dgm:spPr/>
    </dgm:pt>
    <dgm:pt modelId="{47EDBD06-822C-492E-9810-5AE1CECA3C50}" type="pres">
      <dgm:prSet presAssocID="{10F24B8F-879E-4879-A693-046145D5217D}" presName="Name10" presStyleLbl="parChTrans1D2" presStyleIdx="0" presStyleCnt="1"/>
      <dgm:spPr/>
      <dgm:t>
        <a:bodyPr/>
        <a:lstStyle/>
        <a:p>
          <a:endParaRPr lang="ru-RU"/>
        </a:p>
      </dgm:t>
    </dgm:pt>
    <dgm:pt modelId="{AC7BCA32-FCA1-447D-8356-45FB2B4A975A}" type="pres">
      <dgm:prSet presAssocID="{5797FE9D-3025-41F0-ADA7-EF0F7098D329}" presName="hierRoot2" presStyleCnt="0"/>
      <dgm:spPr/>
    </dgm:pt>
    <dgm:pt modelId="{0ABE85FC-2B63-4493-9269-EACC63B85717}" type="pres">
      <dgm:prSet presAssocID="{5797FE9D-3025-41F0-ADA7-EF0F7098D329}" presName="composite2" presStyleCnt="0"/>
      <dgm:spPr/>
    </dgm:pt>
    <dgm:pt modelId="{03F0480A-250F-46ED-9780-2A94C58EA0E0}" type="pres">
      <dgm:prSet presAssocID="{5797FE9D-3025-41F0-ADA7-EF0F7098D329}" presName="background2" presStyleLbl="node2" presStyleIdx="0" presStyleCnt="1"/>
      <dgm:spPr/>
    </dgm:pt>
    <dgm:pt modelId="{EB18C02E-58F1-4B4A-9D0A-0F8A278EA292}" type="pres">
      <dgm:prSet presAssocID="{5797FE9D-3025-41F0-ADA7-EF0F7098D329}" presName="text2" presStyleLbl="fgAcc2" presStyleIdx="0" presStyleCnt="1" custScaleX="421444" custScaleY="71801">
        <dgm:presLayoutVars>
          <dgm:chPref val="3"/>
        </dgm:presLayoutVars>
      </dgm:prSet>
      <dgm:spPr/>
      <dgm:t>
        <a:bodyPr/>
        <a:lstStyle/>
        <a:p>
          <a:endParaRPr lang="ru-RU"/>
        </a:p>
      </dgm:t>
    </dgm:pt>
    <dgm:pt modelId="{99616A3D-BD12-4A5D-82FE-C1A5C93A8030}" type="pres">
      <dgm:prSet presAssocID="{5797FE9D-3025-41F0-ADA7-EF0F7098D329}" presName="hierChild3" presStyleCnt="0"/>
      <dgm:spPr/>
    </dgm:pt>
    <dgm:pt modelId="{12194E18-1227-408C-A6DF-1FAADE1F161C}" type="pres">
      <dgm:prSet presAssocID="{A6FE6DD4-0928-4C91-BA7F-CE1F75727D17}" presName="Name17" presStyleLbl="parChTrans1D3" presStyleIdx="0" presStyleCnt="2"/>
      <dgm:spPr/>
      <dgm:t>
        <a:bodyPr/>
        <a:lstStyle/>
        <a:p>
          <a:endParaRPr lang="ru-RU"/>
        </a:p>
      </dgm:t>
    </dgm:pt>
    <dgm:pt modelId="{3DFB01C7-881F-425B-9CDB-AB1AF1EAD793}" type="pres">
      <dgm:prSet presAssocID="{2A13BB4F-233D-49BB-8C99-BC59D4158F9A}" presName="hierRoot3" presStyleCnt="0"/>
      <dgm:spPr/>
    </dgm:pt>
    <dgm:pt modelId="{A6FC0FAB-4632-424E-88E7-5AAC5810FC45}" type="pres">
      <dgm:prSet presAssocID="{2A13BB4F-233D-49BB-8C99-BC59D4158F9A}" presName="composite3" presStyleCnt="0"/>
      <dgm:spPr/>
    </dgm:pt>
    <dgm:pt modelId="{72A413F0-1D7F-406B-A509-98023603F35F}" type="pres">
      <dgm:prSet presAssocID="{2A13BB4F-233D-49BB-8C99-BC59D4158F9A}" presName="background3" presStyleLbl="node3" presStyleIdx="0" presStyleCnt="2"/>
      <dgm:spPr/>
    </dgm:pt>
    <dgm:pt modelId="{88586963-444B-429E-858E-E736F376F890}" type="pres">
      <dgm:prSet presAssocID="{2A13BB4F-233D-49BB-8C99-BC59D4158F9A}" presName="text3" presStyleLbl="fgAcc3" presStyleIdx="0" presStyleCnt="2" custScaleX="366342" custScaleY="92948">
        <dgm:presLayoutVars>
          <dgm:chPref val="3"/>
        </dgm:presLayoutVars>
      </dgm:prSet>
      <dgm:spPr/>
      <dgm:t>
        <a:bodyPr/>
        <a:lstStyle/>
        <a:p>
          <a:endParaRPr lang="ru-RU"/>
        </a:p>
      </dgm:t>
    </dgm:pt>
    <dgm:pt modelId="{2851B603-6CFB-4ECE-81B2-A2D60ADD1A5A}" type="pres">
      <dgm:prSet presAssocID="{2A13BB4F-233D-49BB-8C99-BC59D4158F9A}" presName="hierChild4" presStyleCnt="0"/>
      <dgm:spPr/>
    </dgm:pt>
    <dgm:pt modelId="{AE70D0C9-B14D-46F3-B37E-251D816DE1A7}" type="pres">
      <dgm:prSet presAssocID="{F80E1C08-5511-4809-B487-CE16116E3CD6}" presName="Name23" presStyleLbl="parChTrans1D4" presStyleIdx="0" presStyleCnt="5"/>
      <dgm:spPr/>
      <dgm:t>
        <a:bodyPr/>
        <a:lstStyle/>
        <a:p>
          <a:endParaRPr lang="ru-RU"/>
        </a:p>
      </dgm:t>
    </dgm:pt>
    <dgm:pt modelId="{2B40B3B8-F6B2-4711-A541-AF45ECE0F0D5}" type="pres">
      <dgm:prSet presAssocID="{04BC3E1B-E786-45B3-8CF8-3AAD06BA6FDF}" presName="hierRoot4" presStyleCnt="0"/>
      <dgm:spPr/>
    </dgm:pt>
    <dgm:pt modelId="{0072ECD6-CAF8-4CC2-85C3-A288E3D9EBD9}" type="pres">
      <dgm:prSet presAssocID="{04BC3E1B-E786-45B3-8CF8-3AAD06BA6FDF}" presName="composite4" presStyleCnt="0"/>
      <dgm:spPr/>
    </dgm:pt>
    <dgm:pt modelId="{A799F6D7-AA7A-471D-97CB-427F9C4FF486}" type="pres">
      <dgm:prSet presAssocID="{04BC3E1B-E786-45B3-8CF8-3AAD06BA6FDF}" presName="background4" presStyleLbl="node4" presStyleIdx="0" presStyleCnt="5"/>
      <dgm:spPr/>
    </dgm:pt>
    <dgm:pt modelId="{B0331C51-FD29-41EF-B7EC-DC3D7E890DB7}" type="pres">
      <dgm:prSet presAssocID="{04BC3E1B-E786-45B3-8CF8-3AAD06BA6FDF}" presName="text4" presStyleLbl="fgAcc4" presStyleIdx="0" presStyleCnt="5" custScaleX="369161" custScaleY="83004">
        <dgm:presLayoutVars>
          <dgm:chPref val="3"/>
        </dgm:presLayoutVars>
      </dgm:prSet>
      <dgm:spPr/>
      <dgm:t>
        <a:bodyPr/>
        <a:lstStyle/>
        <a:p>
          <a:endParaRPr lang="ru-RU"/>
        </a:p>
      </dgm:t>
    </dgm:pt>
    <dgm:pt modelId="{7FE5BC1E-7B57-4DBD-8EE7-7FFD44B4F006}" type="pres">
      <dgm:prSet presAssocID="{04BC3E1B-E786-45B3-8CF8-3AAD06BA6FDF}" presName="hierChild5" presStyleCnt="0"/>
      <dgm:spPr/>
    </dgm:pt>
    <dgm:pt modelId="{A8E267FF-62BA-4918-9BA1-31570649E52F}" type="pres">
      <dgm:prSet presAssocID="{795C6430-73E7-451B-8195-278AFC5BD3E9}" presName="Name23" presStyleLbl="parChTrans1D4" presStyleIdx="1" presStyleCnt="5"/>
      <dgm:spPr/>
      <dgm:t>
        <a:bodyPr/>
        <a:lstStyle/>
        <a:p>
          <a:endParaRPr lang="ru-RU"/>
        </a:p>
      </dgm:t>
    </dgm:pt>
    <dgm:pt modelId="{4992CC22-28B1-4DDB-87FF-44FEAAFB88E5}" type="pres">
      <dgm:prSet presAssocID="{3D401804-C2B0-454E-B583-4464E327942F}" presName="hierRoot4" presStyleCnt="0"/>
      <dgm:spPr/>
    </dgm:pt>
    <dgm:pt modelId="{1E326ED7-745D-4000-84B9-8022B60055AD}" type="pres">
      <dgm:prSet presAssocID="{3D401804-C2B0-454E-B583-4464E327942F}" presName="composite4" presStyleCnt="0"/>
      <dgm:spPr/>
    </dgm:pt>
    <dgm:pt modelId="{3A7E14F6-2101-4A8A-9935-A3DA459800CC}" type="pres">
      <dgm:prSet presAssocID="{3D401804-C2B0-454E-B583-4464E327942F}" presName="background4" presStyleLbl="node4" presStyleIdx="1" presStyleCnt="5"/>
      <dgm:spPr/>
    </dgm:pt>
    <dgm:pt modelId="{FB345C1C-FD64-4117-BEC9-849749C71C1B}" type="pres">
      <dgm:prSet presAssocID="{3D401804-C2B0-454E-B583-4464E327942F}" presName="text4" presStyleLbl="fgAcc4" presStyleIdx="1" presStyleCnt="5" custScaleX="380012" custScaleY="86831">
        <dgm:presLayoutVars>
          <dgm:chPref val="3"/>
        </dgm:presLayoutVars>
      </dgm:prSet>
      <dgm:spPr/>
      <dgm:t>
        <a:bodyPr/>
        <a:lstStyle/>
        <a:p>
          <a:endParaRPr lang="ru-RU"/>
        </a:p>
      </dgm:t>
    </dgm:pt>
    <dgm:pt modelId="{F92A8B2C-7E83-49BC-9D5A-CF4A8D71A916}" type="pres">
      <dgm:prSet presAssocID="{3D401804-C2B0-454E-B583-4464E327942F}" presName="hierChild5" presStyleCnt="0"/>
      <dgm:spPr/>
    </dgm:pt>
    <dgm:pt modelId="{61B14AA5-7CB4-4AE9-BCBD-DCE0F42C9FBE}" type="pres">
      <dgm:prSet presAssocID="{69A6FB5B-29C1-4F6F-B1CA-926362B0A9FC}" presName="Name23" presStyleLbl="parChTrans1D4" presStyleIdx="2" presStyleCnt="5"/>
      <dgm:spPr/>
      <dgm:t>
        <a:bodyPr/>
        <a:lstStyle/>
        <a:p>
          <a:endParaRPr lang="ru-RU"/>
        </a:p>
      </dgm:t>
    </dgm:pt>
    <dgm:pt modelId="{91F13F19-02AB-40C1-97A7-B74CB2E24EA9}" type="pres">
      <dgm:prSet presAssocID="{1AF02807-5B48-4EC2-AA59-0A429B8A10BD}" presName="hierRoot4" presStyleCnt="0"/>
      <dgm:spPr/>
    </dgm:pt>
    <dgm:pt modelId="{E333A30D-E594-4453-B2C2-EF526D755ED4}" type="pres">
      <dgm:prSet presAssocID="{1AF02807-5B48-4EC2-AA59-0A429B8A10BD}" presName="composite4" presStyleCnt="0"/>
      <dgm:spPr/>
    </dgm:pt>
    <dgm:pt modelId="{943F2127-BC76-4D40-A7C6-9269FB276B91}" type="pres">
      <dgm:prSet presAssocID="{1AF02807-5B48-4EC2-AA59-0A429B8A10BD}" presName="background4" presStyleLbl="node4" presStyleIdx="2" presStyleCnt="5"/>
      <dgm:spPr/>
    </dgm:pt>
    <dgm:pt modelId="{36724732-22E4-4778-9E39-E47B906BA399}" type="pres">
      <dgm:prSet presAssocID="{1AF02807-5B48-4EC2-AA59-0A429B8A10BD}" presName="text4" presStyleLbl="fgAcc4" presStyleIdx="2" presStyleCnt="5" custScaleX="364416" custScaleY="83618">
        <dgm:presLayoutVars>
          <dgm:chPref val="3"/>
        </dgm:presLayoutVars>
      </dgm:prSet>
      <dgm:spPr/>
      <dgm:t>
        <a:bodyPr/>
        <a:lstStyle/>
        <a:p>
          <a:endParaRPr lang="ru-RU"/>
        </a:p>
      </dgm:t>
    </dgm:pt>
    <dgm:pt modelId="{CB724C08-3FE9-4743-BFF6-7920FC06D3C5}" type="pres">
      <dgm:prSet presAssocID="{1AF02807-5B48-4EC2-AA59-0A429B8A10BD}" presName="hierChild5" presStyleCnt="0"/>
      <dgm:spPr/>
    </dgm:pt>
    <dgm:pt modelId="{05587092-1BD4-476F-8F00-D99521D76B67}" type="pres">
      <dgm:prSet presAssocID="{6EDDEF3B-8F1A-4DD4-9047-190FDD5D3E28}" presName="Name17" presStyleLbl="parChTrans1D3" presStyleIdx="1" presStyleCnt="2"/>
      <dgm:spPr/>
      <dgm:t>
        <a:bodyPr/>
        <a:lstStyle/>
        <a:p>
          <a:endParaRPr lang="ru-RU"/>
        </a:p>
      </dgm:t>
    </dgm:pt>
    <dgm:pt modelId="{9C0E0F2C-E769-4ADB-9C72-C327F96F3D9D}" type="pres">
      <dgm:prSet presAssocID="{A6D0204B-FB38-49DA-B545-BA21A09CC8E6}" presName="hierRoot3" presStyleCnt="0"/>
      <dgm:spPr/>
    </dgm:pt>
    <dgm:pt modelId="{47C5B9F2-274B-41BD-9A56-E30EB6AFFBFE}" type="pres">
      <dgm:prSet presAssocID="{A6D0204B-FB38-49DA-B545-BA21A09CC8E6}" presName="composite3" presStyleCnt="0"/>
      <dgm:spPr/>
    </dgm:pt>
    <dgm:pt modelId="{41A04E53-A6B9-4F1F-A6E2-6256762D3F00}" type="pres">
      <dgm:prSet presAssocID="{A6D0204B-FB38-49DA-B545-BA21A09CC8E6}" presName="background3" presStyleLbl="node3" presStyleIdx="1" presStyleCnt="2"/>
      <dgm:spPr/>
    </dgm:pt>
    <dgm:pt modelId="{6D786BE7-1730-4A8F-BE63-EB72B35CC59F}" type="pres">
      <dgm:prSet presAssocID="{A6D0204B-FB38-49DA-B545-BA21A09CC8E6}" presName="text3" presStyleLbl="fgAcc3" presStyleIdx="1" presStyleCnt="2" custScaleX="374280" custScaleY="86868">
        <dgm:presLayoutVars>
          <dgm:chPref val="3"/>
        </dgm:presLayoutVars>
      </dgm:prSet>
      <dgm:spPr/>
      <dgm:t>
        <a:bodyPr/>
        <a:lstStyle/>
        <a:p>
          <a:endParaRPr lang="ru-RU"/>
        </a:p>
      </dgm:t>
    </dgm:pt>
    <dgm:pt modelId="{A3CED054-4208-4C1F-BB4C-49507CA62F5B}" type="pres">
      <dgm:prSet presAssocID="{A6D0204B-FB38-49DA-B545-BA21A09CC8E6}" presName="hierChild4" presStyleCnt="0"/>
      <dgm:spPr/>
    </dgm:pt>
    <dgm:pt modelId="{8F0117FC-C773-41BB-BEA7-0DE98E599CB5}" type="pres">
      <dgm:prSet presAssocID="{7A719B46-A83D-4498-A50B-B5E09B7BA86E}" presName="Name23" presStyleLbl="parChTrans1D4" presStyleIdx="3" presStyleCnt="5"/>
      <dgm:spPr/>
      <dgm:t>
        <a:bodyPr/>
        <a:lstStyle/>
        <a:p>
          <a:endParaRPr lang="ru-RU"/>
        </a:p>
      </dgm:t>
    </dgm:pt>
    <dgm:pt modelId="{93055016-553D-4484-ABC0-1A12E9E078EA}" type="pres">
      <dgm:prSet presAssocID="{758B6C81-FB76-465E-B3AF-57E424F9D7A8}" presName="hierRoot4" presStyleCnt="0"/>
      <dgm:spPr/>
    </dgm:pt>
    <dgm:pt modelId="{5EBC677F-6DED-488A-8E86-4990BA0969EE}" type="pres">
      <dgm:prSet presAssocID="{758B6C81-FB76-465E-B3AF-57E424F9D7A8}" presName="composite4" presStyleCnt="0"/>
      <dgm:spPr/>
    </dgm:pt>
    <dgm:pt modelId="{1F997FA2-826E-4E71-A282-0EBE2969475E}" type="pres">
      <dgm:prSet presAssocID="{758B6C81-FB76-465E-B3AF-57E424F9D7A8}" presName="background4" presStyleLbl="node4" presStyleIdx="3" presStyleCnt="5"/>
      <dgm:spPr/>
    </dgm:pt>
    <dgm:pt modelId="{4469E935-EE05-4DAA-899F-43AB0DFA5947}" type="pres">
      <dgm:prSet presAssocID="{758B6C81-FB76-465E-B3AF-57E424F9D7A8}" presName="text4" presStyleLbl="fgAcc4" presStyleIdx="3" presStyleCnt="5" custScaleX="375468" custScaleY="97246">
        <dgm:presLayoutVars>
          <dgm:chPref val="3"/>
        </dgm:presLayoutVars>
      </dgm:prSet>
      <dgm:spPr/>
      <dgm:t>
        <a:bodyPr/>
        <a:lstStyle/>
        <a:p>
          <a:endParaRPr lang="ru-RU"/>
        </a:p>
      </dgm:t>
    </dgm:pt>
    <dgm:pt modelId="{C526D839-F962-413C-A212-B8119BD3FB39}" type="pres">
      <dgm:prSet presAssocID="{758B6C81-FB76-465E-B3AF-57E424F9D7A8}" presName="hierChild5" presStyleCnt="0"/>
      <dgm:spPr/>
    </dgm:pt>
    <dgm:pt modelId="{6BAE1DD9-ECE4-421E-BC6E-7E018F883CD3}" type="pres">
      <dgm:prSet presAssocID="{92CC4E44-809C-4E80-8DF8-4F433B31A6BB}" presName="Name23" presStyleLbl="parChTrans1D4" presStyleIdx="4" presStyleCnt="5"/>
      <dgm:spPr/>
      <dgm:t>
        <a:bodyPr/>
        <a:lstStyle/>
        <a:p>
          <a:endParaRPr lang="ru-RU"/>
        </a:p>
      </dgm:t>
    </dgm:pt>
    <dgm:pt modelId="{ACDC4A9D-68B0-4F50-8AF1-587A44125FE1}" type="pres">
      <dgm:prSet presAssocID="{53CC77F4-3F84-41EA-BE26-D7055BE37C65}" presName="hierRoot4" presStyleCnt="0"/>
      <dgm:spPr/>
    </dgm:pt>
    <dgm:pt modelId="{85CD491E-D140-4E19-9334-561EF6AB754D}" type="pres">
      <dgm:prSet presAssocID="{53CC77F4-3F84-41EA-BE26-D7055BE37C65}" presName="composite4" presStyleCnt="0"/>
      <dgm:spPr/>
    </dgm:pt>
    <dgm:pt modelId="{C8CEDB16-4A3E-4428-8443-7EBF07158CEF}" type="pres">
      <dgm:prSet presAssocID="{53CC77F4-3F84-41EA-BE26-D7055BE37C65}" presName="background4" presStyleLbl="node4" presStyleIdx="4" presStyleCnt="5"/>
      <dgm:spPr/>
    </dgm:pt>
    <dgm:pt modelId="{D89A4A48-8C48-4E96-AA4B-E74BD8FA9CC6}" type="pres">
      <dgm:prSet presAssocID="{53CC77F4-3F84-41EA-BE26-D7055BE37C65}" presName="text4" presStyleLbl="fgAcc4" presStyleIdx="4" presStyleCnt="5" custScaleX="376754" custScaleY="91821">
        <dgm:presLayoutVars>
          <dgm:chPref val="3"/>
        </dgm:presLayoutVars>
      </dgm:prSet>
      <dgm:spPr/>
      <dgm:t>
        <a:bodyPr/>
        <a:lstStyle/>
        <a:p>
          <a:endParaRPr lang="ru-RU"/>
        </a:p>
      </dgm:t>
    </dgm:pt>
    <dgm:pt modelId="{0A5B7A32-4DB0-46F1-9FAA-033A765016F2}" type="pres">
      <dgm:prSet presAssocID="{53CC77F4-3F84-41EA-BE26-D7055BE37C65}" presName="hierChild5" presStyleCnt="0"/>
      <dgm:spPr/>
    </dgm:pt>
  </dgm:ptLst>
  <dgm:cxnLst>
    <dgm:cxn modelId="{A1C964AF-7AB3-43F0-A73C-DE50B2D27E38}" srcId="{5797FE9D-3025-41F0-ADA7-EF0F7098D329}" destId="{A6D0204B-FB38-49DA-B545-BA21A09CC8E6}" srcOrd="1" destOrd="0" parTransId="{6EDDEF3B-8F1A-4DD4-9047-190FDD5D3E28}" sibTransId="{3B8F9A07-3DF4-44B9-8988-54FC3525690C}"/>
    <dgm:cxn modelId="{4DE007D2-CEB7-4BBB-AA94-2F844EBA3FA3}" type="presOf" srcId="{10F24B8F-879E-4879-A693-046145D5217D}" destId="{47EDBD06-822C-492E-9810-5AE1CECA3C50}" srcOrd="0" destOrd="0" presId="urn:microsoft.com/office/officeart/2005/8/layout/hierarchy1"/>
    <dgm:cxn modelId="{8A9307D8-463D-4C1F-BC64-8ED2BC424D6D}" type="presOf" srcId="{6E27C9BB-3E08-4B7B-B51C-0189E88DDBF3}" destId="{5A3D4512-4CA2-4897-8B92-F803E3EE1C2B}" srcOrd="0" destOrd="0" presId="urn:microsoft.com/office/officeart/2005/8/layout/hierarchy1"/>
    <dgm:cxn modelId="{516B0DAB-A097-40E1-B5CB-AD2D74EAC70C}" type="presOf" srcId="{3D401804-C2B0-454E-B583-4464E327942F}" destId="{FB345C1C-FD64-4117-BEC9-849749C71C1B}" srcOrd="0" destOrd="0" presId="urn:microsoft.com/office/officeart/2005/8/layout/hierarchy1"/>
    <dgm:cxn modelId="{C959103F-B4A3-49C4-86E7-FF211A280C34}" srcId="{758B6C81-FB76-465E-B3AF-57E424F9D7A8}" destId="{53CC77F4-3F84-41EA-BE26-D7055BE37C65}" srcOrd="0" destOrd="0" parTransId="{92CC4E44-809C-4E80-8DF8-4F433B31A6BB}" sibTransId="{C269E0D4-5C29-4D2B-9594-6EFBF1384BFB}"/>
    <dgm:cxn modelId="{D209B30A-7631-41A6-8EE8-60A5E891A6BB}" srcId="{5797FE9D-3025-41F0-ADA7-EF0F7098D329}" destId="{2A13BB4F-233D-49BB-8C99-BC59D4158F9A}" srcOrd="0" destOrd="0" parTransId="{A6FE6DD4-0928-4C91-BA7F-CE1F75727D17}" sibTransId="{829E9E68-F76B-486A-84C9-C4ACB07FE90A}"/>
    <dgm:cxn modelId="{939B5CB1-A8AA-47DA-99CB-A8C8437DD87A}" type="presOf" srcId="{795C6430-73E7-451B-8195-278AFC5BD3E9}" destId="{A8E267FF-62BA-4918-9BA1-31570649E52F}" srcOrd="0" destOrd="0" presId="urn:microsoft.com/office/officeart/2005/8/layout/hierarchy1"/>
    <dgm:cxn modelId="{8CE7F4A7-22CE-42EC-B642-38E112B7A9FB}" type="presOf" srcId="{6EDDEF3B-8F1A-4DD4-9047-190FDD5D3E28}" destId="{05587092-1BD4-476F-8F00-D99521D76B67}" srcOrd="0" destOrd="0" presId="urn:microsoft.com/office/officeart/2005/8/layout/hierarchy1"/>
    <dgm:cxn modelId="{E0EB420B-7DCC-41C6-B70F-8E9905E705BD}" srcId="{5F6F8DE6-109B-4615-9A49-E805A78C51D1}" destId="{6E27C9BB-3E08-4B7B-B51C-0189E88DDBF3}" srcOrd="0" destOrd="0" parTransId="{FC4C5899-78E4-427F-926C-A15DE7753496}" sibTransId="{BF3596A2-8078-4577-BD14-3A74AF0A5007}"/>
    <dgm:cxn modelId="{BAAA787D-033A-4241-8DD7-399D27974ACF}" srcId="{3D401804-C2B0-454E-B583-4464E327942F}" destId="{1AF02807-5B48-4EC2-AA59-0A429B8A10BD}" srcOrd="0" destOrd="0" parTransId="{69A6FB5B-29C1-4F6F-B1CA-926362B0A9FC}" sibTransId="{DA4BEF2E-8A29-4442-A2BB-57DAFD8206D4}"/>
    <dgm:cxn modelId="{C1BA2192-2C39-4E11-B915-6E131B59CC3B}" srcId="{04BC3E1B-E786-45B3-8CF8-3AAD06BA6FDF}" destId="{3D401804-C2B0-454E-B583-4464E327942F}" srcOrd="0" destOrd="0" parTransId="{795C6430-73E7-451B-8195-278AFC5BD3E9}" sibTransId="{1A502C96-57C4-4F48-8065-B18BC0859AA0}"/>
    <dgm:cxn modelId="{BD3705D0-5949-42F8-B846-E111592BFAAC}" type="presOf" srcId="{04BC3E1B-E786-45B3-8CF8-3AAD06BA6FDF}" destId="{B0331C51-FD29-41EF-B7EC-DC3D7E890DB7}" srcOrd="0" destOrd="0" presId="urn:microsoft.com/office/officeart/2005/8/layout/hierarchy1"/>
    <dgm:cxn modelId="{00DA3EC9-1E7F-4455-B08F-B16CA54CCAC2}" type="presOf" srcId="{5797FE9D-3025-41F0-ADA7-EF0F7098D329}" destId="{EB18C02E-58F1-4B4A-9D0A-0F8A278EA292}" srcOrd="0" destOrd="0" presId="urn:microsoft.com/office/officeart/2005/8/layout/hierarchy1"/>
    <dgm:cxn modelId="{2B3DA5AF-51D5-492F-AE8B-5D5EDBA9DEFA}" type="presOf" srcId="{7A719B46-A83D-4498-A50B-B5E09B7BA86E}" destId="{8F0117FC-C773-41BB-BEA7-0DE98E599CB5}" srcOrd="0" destOrd="0" presId="urn:microsoft.com/office/officeart/2005/8/layout/hierarchy1"/>
    <dgm:cxn modelId="{B87AED97-365C-4FEA-9DA1-E8CDCDE0BD26}" type="presOf" srcId="{A6FE6DD4-0928-4C91-BA7F-CE1F75727D17}" destId="{12194E18-1227-408C-A6DF-1FAADE1F161C}" srcOrd="0" destOrd="0" presId="urn:microsoft.com/office/officeart/2005/8/layout/hierarchy1"/>
    <dgm:cxn modelId="{4D8889C8-F318-4120-A06D-91E75FC66D40}" type="presOf" srcId="{53CC77F4-3F84-41EA-BE26-D7055BE37C65}" destId="{D89A4A48-8C48-4E96-AA4B-E74BD8FA9CC6}" srcOrd="0" destOrd="0" presId="urn:microsoft.com/office/officeart/2005/8/layout/hierarchy1"/>
    <dgm:cxn modelId="{60F77FAF-C6A2-422F-A90B-F42F43368FC6}" type="presOf" srcId="{F80E1C08-5511-4809-B487-CE16116E3CD6}" destId="{AE70D0C9-B14D-46F3-B37E-251D816DE1A7}" srcOrd="0" destOrd="0" presId="urn:microsoft.com/office/officeart/2005/8/layout/hierarchy1"/>
    <dgm:cxn modelId="{C475E7AE-7577-4A72-A488-205A30976637}" type="presOf" srcId="{69A6FB5B-29C1-4F6F-B1CA-926362B0A9FC}" destId="{61B14AA5-7CB4-4AE9-BCBD-DCE0F42C9FBE}" srcOrd="0" destOrd="0" presId="urn:microsoft.com/office/officeart/2005/8/layout/hierarchy1"/>
    <dgm:cxn modelId="{F28190DF-9BBF-4A44-8263-29690506BB7A}" srcId="{6E27C9BB-3E08-4B7B-B51C-0189E88DDBF3}" destId="{5797FE9D-3025-41F0-ADA7-EF0F7098D329}" srcOrd="0" destOrd="0" parTransId="{10F24B8F-879E-4879-A693-046145D5217D}" sibTransId="{E882BC2E-FEBA-417A-BC76-0E2B1FBFA606}"/>
    <dgm:cxn modelId="{34F3EA9A-EA3D-4BAE-9D27-1F36D4788B0F}" srcId="{A6D0204B-FB38-49DA-B545-BA21A09CC8E6}" destId="{758B6C81-FB76-465E-B3AF-57E424F9D7A8}" srcOrd="0" destOrd="0" parTransId="{7A719B46-A83D-4498-A50B-B5E09B7BA86E}" sibTransId="{8280668D-6813-4D16-9AAF-C2FB775DFD91}"/>
    <dgm:cxn modelId="{0BE862C5-699B-4FBC-9F74-0FA3953291C6}" type="presOf" srcId="{5F6F8DE6-109B-4615-9A49-E805A78C51D1}" destId="{8CACEDC1-6582-4F09-A348-0274973D7061}" srcOrd="0" destOrd="0" presId="urn:microsoft.com/office/officeart/2005/8/layout/hierarchy1"/>
    <dgm:cxn modelId="{A0325F99-953F-48FB-A253-90D3B5FDCCF9}" type="presOf" srcId="{1AF02807-5B48-4EC2-AA59-0A429B8A10BD}" destId="{36724732-22E4-4778-9E39-E47B906BA399}" srcOrd="0" destOrd="0" presId="urn:microsoft.com/office/officeart/2005/8/layout/hierarchy1"/>
    <dgm:cxn modelId="{9E9FF43D-F219-4893-9556-5222BF3CA538}" type="presOf" srcId="{A6D0204B-FB38-49DA-B545-BA21A09CC8E6}" destId="{6D786BE7-1730-4A8F-BE63-EB72B35CC59F}" srcOrd="0" destOrd="0" presId="urn:microsoft.com/office/officeart/2005/8/layout/hierarchy1"/>
    <dgm:cxn modelId="{3B04C44B-E432-4A66-BDD8-1771A2B95C69}" srcId="{2A13BB4F-233D-49BB-8C99-BC59D4158F9A}" destId="{04BC3E1B-E786-45B3-8CF8-3AAD06BA6FDF}" srcOrd="0" destOrd="0" parTransId="{F80E1C08-5511-4809-B487-CE16116E3CD6}" sibTransId="{BC6765AD-5026-41BE-BC35-49806A031E4F}"/>
    <dgm:cxn modelId="{9704A29D-FA3B-4331-92F7-CC76E1B8E7B6}" type="presOf" srcId="{92CC4E44-809C-4E80-8DF8-4F433B31A6BB}" destId="{6BAE1DD9-ECE4-421E-BC6E-7E018F883CD3}" srcOrd="0" destOrd="0" presId="urn:microsoft.com/office/officeart/2005/8/layout/hierarchy1"/>
    <dgm:cxn modelId="{109BBF4D-D280-4C42-9EF1-760B43A188E1}" type="presOf" srcId="{758B6C81-FB76-465E-B3AF-57E424F9D7A8}" destId="{4469E935-EE05-4DAA-899F-43AB0DFA5947}" srcOrd="0" destOrd="0" presId="urn:microsoft.com/office/officeart/2005/8/layout/hierarchy1"/>
    <dgm:cxn modelId="{71DAA956-4BA2-48B7-BBA1-EC1665A5D90C}" type="presOf" srcId="{2A13BB4F-233D-49BB-8C99-BC59D4158F9A}" destId="{88586963-444B-429E-858E-E736F376F890}" srcOrd="0" destOrd="0" presId="urn:microsoft.com/office/officeart/2005/8/layout/hierarchy1"/>
    <dgm:cxn modelId="{A4C79B88-F726-40E0-B3AA-E753D3B3798D}" type="presParOf" srcId="{8CACEDC1-6582-4F09-A348-0274973D7061}" destId="{9E96A878-1CEA-4746-A76D-E237D4252C64}" srcOrd="0" destOrd="0" presId="urn:microsoft.com/office/officeart/2005/8/layout/hierarchy1"/>
    <dgm:cxn modelId="{DB47F316-83AA-4F0C-9938-B5CC3A3092EE}" type="presParOf" srcId="{9E96A878-1CEA-4746-A76D-E237D4252C64}" destId="{2AA87DC0-C558-49B6-AA33-A817969C90D0}" srcOrd="0" destOrd="0" presId="urn:microsoft.com/office/officeart/2005/8/layout/hierarchy1"/>
    <dgm:cxn modelId="{FCABAF4A-853B-49FF-830E-1E0C24719084}" type="presParOf" srcId="{2AA87DC0-C558-49B6-AA33-A817969C90D0}" destId="{9EE78FE9-0E61-479A-9EA8-33ABB745288E}" srcOrd="0" destOrd="0" presId="urn:microsoft.com/office/officeart/2005/8/layout/hierarchy1"/>
    <dgm:cxn modelId="{91698684-440B-455C-9392-BFE7105F2FC1}" type="presParOf" srcId="{2AA87DC0-C558-49B6-AA33-A817969C90D0}" destId="{5A3D4512-4CA2-4897-8B92-F803E3EE1C2B}" srcOrd="1" destOrd="0" presId="urn:microsoft.com/office/officeart/2005/8/layout/hierarchy1"/>
    <dgm:cxn modelId="{9E587595-48F4-4929-A643-D1231703A742}" type="presParOf" srcId="{9E96A878-1CEA-4746-A76D-E237D4252C64}" destId="{0499930D-6648-4A5D-869B-8F19F7ED8917}" srcOrd="1" destOrd="0" presId="urn:microsoft.com/office/officeart/2005/8/layout/hierarchy1"/>
    <dgm:cxn modelId="{7B35DA47-6AE2-447C-914D-1E547280A37A}" type="presParOf" srcId="{0499930D-6648-4A5D-869B-8F19F7ED8917}" destId="{47EDBD06-822C-492E-9810-5AE1CECA3C50}" srcOrd="0" destOrd="0" presId="urn:microsoft.com/office/officeart/2005/8/layout/hierarchy1"/>
    <dgm:cxn modelId="{CB8DF990-9175-43C2-88C1-B7824764396A}" type="presParOf" srcId="{0499930D-6648-4A5D-869B-8F19F7ED8917}" destId="{AC7BCA32-FCA1-447D-8356-45FB2B4A975A}" srcOrd="1" destOrd="0" presId="urn:microsoft.com/office/officeart/2005/8/layout/hierarchy1"/>
    <dgm:cxn modelId="{DF4C7523-9C09-4058-B50A-3B47B3DEB34E}" type="presParOf" srcId="{AC7BCA32-FCA1-447D-8356-45FB2B4A975A}" destId="{0ABE85FC-2B63-4493-9269-EACC63B85717}" srcOrd="0" destOrd="0" presId="urn:microsoft.com/office/officeart/2005/8/layout/hierarchy1"/>
    <dgm:cxn modelId="{26D45E89-CFDD-4914-AF04-561990C824F5}" type="presParOf" srcId="{0ABE85FC-2B63-4493-9269-EACC63B85717}" destId="{03F0480A-250F-46ED-9780-2A94C58EA0E0}" srcOrd="0" destOrd="0" presId="urn:microsoft.com/office/officeart/2005/8/layout/hierarchy1"/>
    <dgm:cxn modelId="{11B8ACB6-524D-4E0E-8049-CA9F79FF5B16}" type="presParOf" srcId="{0ABE85FC-2B63-4493-9269-EACC63B85717}" destId="{EB18C02E-58F1-4B4A-9D0A-0F8A278EA292}" srcOrd="1" destOrd="0" presId="urn:microsoft.com/office/officeart/2005/8/layout/hierarchy1"/>
    <dgm:cxn modelId="{D35BF3CD-CF8A-445A-9CB2-030E392CC41F}" type="presParOf" srcId="{AC7BCA32-FCA1-447D-8356-45FB2B4A975A}" destId="{99616A3D-BD12-4A5D-82FE-C1A5C93A8030}" srcOrd="1" destOrd="0" presId="urn:microsoft.com/office/officeart/2005/8/layout/hierarchy1"/>
    <dgm:cxn modelId="{974D46C1-842E-44A7-A0C3-431A3D1C72CA}" type="presParOf" srcId="{99616A3D-BD12-4A5D-82FE-C1A5C93A8030}" destId="{12194E18-1227-408C-A6DF-1FAADE1F161C}" srcOrd="0" destOrd="0" presId="urn:microsoft.com/office/officeart/2005/8/layout/hierarchy1"/>
    <dgm:cxn modelId="{E6C9AF3D-56CA-463F-9955-448BB7BDFEC8}" type="presParOf" srcId="{99616A3D-BD12-4A5D-82FE-C1A5C93A8030}" destId="{3DFB01C7-881F-425B-9CDB-AB1AF1EAD793}" srcOrd="1" destOrd="0" presId="urn:microsoft.com/office/officeart/2005/8/layout/hierarchy1"/>
    <dgm:cxn modelId="{0197E52D-6A1A-4EAD-AFF9-E0E4CC2631FC}" type="presParOf" srcId="{3DFB01C7-881F-425B-9CDB-AB1AF1EAD793}" destId="{A6FC0FAB-4632-424E-88E7-5AAC5810FC45}" srcOrd="0" destOrd="0" presId="urn:microsoft.com/office/officeart/2005/8/layout/hierarchy1"/>
    <dgm:cxn modelId="{CB8FF55F-9F64-4903-BB16-4E34E5B1D0E8}" type="presParOf" srcId="{A6FC0FAB-4632-424E-88E7-5AAC5810FC45}" destId="{72A413F0-1D7F-406B-A509-98023603F35F}" srcOrd="0" destOrd="0" presId="urn:microsoft.com/office/officeart/2005/8/layout/hierarchy1"/>
    <dgm:cxn modelId="{BA8E7647-DD34-4E0D-9E6C-829129F70E1F}" type="presParOf" srcId="{A6FC0FAB-4632-424E-88E7-5AAC5810FC45}" destId="{88586963-444B-429E-858E-E736F376F890}" srcOrd="1" destOrd="0" presId="urn:microsoft.com/office/officeart/2005/8/layout/hierarchy1"/>
    <dgm:cxn modelId="{97719980-98E4-4833-8D42-DE36C477269A}" type="presParOf" srcId="{3DFB01C7-881F-425B-9CDB-AB1AF1EAD793}" destId="{2851B603-6CFB-4ECE-81B2-A2D60ADD1A5A}" srcOrd="1" destOrd="0" presId="urn:microsoft.com/office/officeart/2005/8/layout/hierarchy1"/>
    <dgm:cxn modelId="{FCEAAB28-A093-436B-B92A-40016DE0B7A3}" type="presParOf" srcId="{2851B603-6CFB-4ECE-81B2-A2D60ADD1A5A}" destId="{AE70D0C9-B14D-46F3-B37E-251D816DE1A7}" srcOrd="0" destOrd="0" presId="urn:microsoft.com/office/officeart/2005/8/layout/hierarchy1"/>
    <dgm:cxn modelId="{E63DBD28-7669-480D-A30F-5EB5C4DC3E92}" type="presParOf" srcId="{2851B603-6CFB-4ECE-81B2-A2D60ADD1A5A}" destId="{2B40B3B8-F6B2-4711-A541-AF45ECE0F0D5}" srcOrd="1" destOrd="0" presId="urn:microsoft.com/office/officeart/2005/8/layout/hierarchy1"/>
    <dgm:cxn modelId="{837C4C94-F5C8-435E-9101-19C46D2B63B5}" type="presParOf" srcId="{2B40B3B8-F6B2-4711-A541-AF45ECE0F0D5}" destId="{0072ECD6-CAF8-4CC2-85C3-A288E3D9EBD9}" srcOrd="0" destOrd="0" presId="urn:microsoft.com/office/officeart/2005/8/layout/hierarchy1"/>
    <dgm:cxn modelId="{77B4E731-0622-4000-B6C9-1B59C0B86811}" type="presParOf" srcId="{0072ECD6-CAF8-4CC2-85C3-A288E3D9EBD9}" destId="{A799F6D7-AA7A-471D-97CB-427F9C4FF486}" srcOrd="0" destOrd="0" presId="urn:microsoft.com/office/officeart/2005/8/layout/hierarchy1"/>
    <dgm:cxn modelId="{B2A66529-0EF2-4E27-88CD-B14769F7652B}" type="presParOf" srcId="{0072ECD6-CAF8-4CC2-85C3-A288E3D9EBD9}" destId="{B0331C51-FD29-41EF-B7EC-DC3D7E890DB7}" srcOrd="1" destOrd="0" presId="urn:microsoft.com/office/officeart/2005/8/layout/hierarchy1"/>
    <dgm:cxn modelId="{D8A60F46-02F8-4A51-A8EC-E9EFE53AB9C4}" type="presParOf" srcId="{2B40B3B8-F6B2-4711-A541-AF45ECE0F0D5}" destId="{7FE5BC1E-7B57-4DBD-8EE7-7FFD44B4F006}" srcOrd="1" destOrd="0" presId="urn:microsoft.com/office/officeart/2005/8/layout/hierarchy1"/>
    <dgm:cxn modelId="{DE0B03A7-8009-4C50-8A38-11A63548B4DD}" type="presParOf" srcId="{7FE5BC1E-7B57-4DBD-8EE7-7FFD44B4F006}" destId="{A8E267FF-62BA-4918-9BA1-31570649E52F}" srcOrd="0" destOrd="0" presId="urn:microsoft.com/office/officeart/2005/8/layout/hierarchy1"/>
    <dgm:cxn modelId="{E0D17853-C666-42C1-8E96-3C690F261472}" type="presParOf" srcId="{7FE5BC1E-7B57-4DBD-8EE7-7FFD44B4F006}" destId="{4992CC22-28B1-4DDB-87FF-44FEAAFB88E5}" srcOrd="1" destOrd="0" presId="urn:microsoft.com/office/officeart/2005/8/layout/hierarchy1"/>
    <dgm:cxn modelId="{FA5F658F-05B3-4217-B2AA-3D651D1E13E7}" type="presParOf" srcId="{4992CC22-28B1-4DDB-87FF-44FEAAFB88E5}" destId="{1E326ED7-745D-4000-84B9-8022B60055AD}" srcOrd="0" destOrd="0" presId="urn:microsoft.com/office/officeart/2005/8/layout/hierarchy1"/>
    <dgm:cxn modelId="{0AE9015C-E5EE-4F49-B132-8864820DAAB8}" type="presParOf" srcId="{1E326ED7-745D-4000-84B9-8022B60055AD}" destId="{3A7E14F6-2101-4A8A-9935-A3DA459800CC}" srcOrd="0" destOrd="0" presId="urn:microsoft.com/office/officeart/2005/8/layout/hierarchy1"/>
    <dgm:cxn modelId="{3C855260-D0D5-4874-9303-816C333C8170}" type="presParOf" srcId="{1E326ED7-745D-4000-84B9-8022B60055AD}" destId="{FB345C1C-FD64-4117-BEC9-849749C71C1B}" srcOrd="1" destOrd="0" presId="urn:microsoft.com/office/officeart/2005/8/layout/hierarchy1"/>
    <dgm:cxn modelId="{C172B907-2938-4EED-86D3-2519E5B51B01}" type="presParOf" srcId="{4992CC22-28B1-4DDB-87FF-44FEAAFB88E5}" destId="{F92A8B2C-7E83-49BC-9D5A-CF4A8D71A916}" srcOrd="1" destOrd="0" presId="urn:microsoft.com/office/officeart/2005/8/layout/hierarchy1"/>
    <dgm:cxn modelId="{4A793A8B-C04F-4F91-AE3B-9DC8B676B8CB}" type="presParOf" srcId="{F92A8B2C-7E83-49BC-9D5A-CF4A8D71A916}" destId="{61B14AA5-7CB4-4AE9-BCBD-DCE0F42C9FBE}" srcOrd="0" destOrd="0" presId="urn:microsoft.com/office/officeart/2005/8/layout/hierarchy1"/>
    <dgm:cxn modelId="{FA95B1C6-A7F9-4EA4-8256-C636E34787AE}" type="presParOf" srcId="{F92A8B2C-7E83-49BC-9D5A-CF4A8D71A916}" destId="{91F13F19-02AB-40C1-97A7-B74CB2E24EA9}" srcOrd="1" destOrd="0" presId="urn:microsoft.com/office/officeart/2005/8/layout/hierarchy1"/>
    <dgm:cxn modelId="{64F4BDE5-4D39-4620-80E5-74F6758B8A7C}" type="presParOf" srcId="{91F13F19-02AB-40C1-97A7-B74CB2E24EA9}" destId="{E333A30D-E594-4453-B2C2-EF526D755ED4}" srcOrd="0" destOrd="0" presId="urn:microsoft.com/office/officeart/2005/8/layout/hierarchy1"/>
    <dgm:cxn modelId="{24DAFA42-E50B-48DC-831D-64A91541EAC6}" type="presParOf" srcId="{E333A30D-E594-4453-B2C2-EF526D755ED4}" destId="{943F2127-BC76-4D40-A7C6-9269FB276B91}" srcOrd="0" destOrd="0" presId="urn:microsoft.com/office/officeart/2005/8/layout/hierarchy1"/>
    <dgm:cxn modelId="{ADFC1A04-8D4C-4226-A479-D022E8B46C1F}" type="presParOf" srcId="{E333A30D-E594-4453-B2C2-EF526D755ED4}" destId="{36724732-22E4-4778-9E39-E47B906BA399}" srcOrd="1" destOrd="0" presId="urn:microsoft.com/office/officeart/2005/8/layout/hierarchy1"/>
    <dgm:cxn modelId="{9AE1BCA7-DBDF-4A93-B636-B19983B62792}" type="presParOf" srcId="{91F13F19-02AB-40C1-97A7-B74CB2E24EA9}" destId="{CB724C08-3FE9-4743-BFF6-7920FC06D3C5}" srcOrd="1" destOrd="0" presId="urn:microsoft.com/office/officeart/2005/8/layout/hierarchy1"/>
    <dgm:cxn modelId="{20D44179-17C9-40FB-A6C8-342FC5A737CD}" type="presParOf" srcId="{99616A3D-BD12-4A5D-82FE-C1A5C93A8030}" destId="{05587092-1BD4-476F-8F00-D99521D76B67}" srcOrd="2" destOrd="0" presId="urn:microsoft.com/office/officeart/2005/8/layout/hierarchy1"/>
    <dgm:cxn modelId="{BDB0193E-1171-472C-97B3-2E6EF9B0207F}" type="presParOf" srcId="{99616A3D-BD12-4A5D-82FE-C1A5C93A8030}" destId="{9C0E0F2C-E769-4ADB-9C72-C327F96F3D9D}" srcOrd="3" destOrd="0" presId="urn:microsoft.com/office/officeart/2005/8/layout/hierarchy1"/>
    <dgm:cxn modelId="{8A213783-5B21-4176-9257-A096171F4C82}" type="presParOf" srcId="{9C0E0F2C-E769-4ADB-9C72-C327F96F3D9D}" destId="{47C5B9F2-274B-41BD-9A56-E30EB6AFFBFE}" srcOrd="0" destOrd="0" presId="urn:microsoft.com/office/officeart/2005/8/layout/hierarchy1"/>
    <dgm:cxn modelId="{24875FB6-DA3C-49E5-9940-E2FF3CB3352A}" type="presParOf" srcId="{47C5B9F2-274B-41BD-9A56-E30EB6AFFBFE}" destId="{41A04E53-A6B9-4F1F-A6E2-6256762D3F00}" srcOrd="0" destOrd="0" presId="urn:microsoft.com/office/officeart/2005/8/layout/hierarchy1"/>
    <dgm:cxn modelId="{6B462F85-65B9-4B62-8483-4A0A2E31450D}" type="presParOf" srcId="{47C5B9F2-274B-41BD-9A56-E30EB6AFFBFE}" destId="{6D786BE7-1730-4A8F-BE63-EB72B35CC59F}" srcOrd="1" destOrd="0" presId="urn:microsoft.com/office/officeart/2005/8/layout/hierarchy1"/>
    <dgm:cxn modelId="{B896D8C1-439D-4D4F-A7CE-EDDF28120C13}" type="presParOf" srcId="{9C0E0F2C-E769-4ADB-9C72-C327F96F3D9D}" destId="{A3CED054-4208-4C1F-BB4C-49507CA62F5B}" srcOrd="1" destOrd="0" presId="urn:microsoft.com/office/officeart/2005/8/layout/hierarchy1"/>
    <dgm:cxn modelId="{5760956E-18A1-44EB-84DC-59783FF3FF9A}" type="presParOf" srcId="{A3CED054-4208-4C1F-BB4C-49507CA62F5B}" destId="{8F0117FC-C773-41BB-BEA7-0DE98E599CB5}" srcOrd="0" destOrd="0" presId="urn:microsoft.com/office/officeart/2005/8/layout/hierarchy1"/>
    <dgm:cxn modelId="{8C735355-DE69-4BBA-96C1-73CBEAF39122}" type="presParOf" srcId="{A3CED054-4208-4C1F-BB4C-49507CA62F5B}" destId="{93055016-553D-4484-ABC0-1A12E9E078EA}" srcOrd="1" destOrd="0" presId="urn:microsoft.com/office/officeart/2005/8/layout/hierarchy1"/>
    <dgm:cxn modelId="{0D795B2C-47EF-4E19-A3DC-09244A68E028}" type="presParOf" srcId="{93055016-553D-4484-ABC0-1A12E9E078EA}" destId="{5EBC677F-6DED-488A-8E86-4990BA0969EE}" srcOrd="0" destOrd="0" presId="urn:microsoft.com/office/officeart/2005/8/layout/hierarchy1"/>
    <dgm:cxn modelId="{76E15D13-DA05-46DF-A42A-114562CC3DA9}" type="presParOf" srcId="{5EBC677F-6DED-488A-8E86-4990BA0969EE}" destId="{1F997FA2-826E-4E71-A282-0EBE2969475E}" srcOrd="0" destOrd="0" presId="urn:microsoft.com/office/officeart/2005/8/layout/hierarchy1"/>
    <dgm:cxn modelId="{850FC400-5195-4FEE-9AA0-B4F0EBD0951B}" type="presParOf" srcId="{5EBC677F-6DED-488A-8E86-4990BA0969EE}" destId="{4469E935-EE05-4DAA-899F-43AB0DFA5947}" srcOrd="1" destOrd="0" presId="urn:microsoft.com/office/officeart/2005/8/layout/hierarchy1"/>
    <dgm:cxn modelId="{93718F50-60DB-4722-A6F9-0A87C46C6B59}" type="presParOf" srcId="{93055016-553D-4484-ABC0-1A12E9E078EA}" destId="{C526D839-F962-413C-A212-B8119BD3FB39}" srcOrd="1" destOrd="0" presId="urn:microsoft.com/office/officeart/2005/8/layout/hierarchy1"/>
    <dgm:cxn modelId="{8585F8A8-7105-4821-9E16-51A050F52802}" type="presParOf" srcId="{C526D839-F962-413C-A212-B8119BD3FB39}" destId="{6BAE1DD9-ECE4-421E-BC6E-7E018F883CD3}" srcOrd="0" destOrd="0" presId="urn:microsoft.com/office/officeart/2005/8/layout/hierarchy1"/>
    <dgm:cxn modelId="{C818B02D-7159-4FDC-9584-1B8C708BD90D}" type="presParOf" srcId="{C526D839-F962-413C-A212-B8119BD3FB39}" destId="{ACDC4A9D-68B0-4F50-8AF1-587A44125FE1}" srcOrd="1" destOrd="0" presId="urn:microsoft.com/office/officeart/2005/8/layout/hierarchy1"/>
    <dgm:cxn modelId="{F2CBABC0-96C0-459A-A58B-86D7C604554F}" type="presParOf" srcId="{ACDC4A9D-68B0-4F50-8AF1-587A44125FE1}" destId="{85CD491E-D140-4E19-9334-561EF6AB754D}" srcOrd="0" destOrd="0" presId="urn:microsoft.com/office/officeart/2005/8/layout/hierarchy1"/>
    <dgm:cxn modelId="{6BCCA558-3261-4B6A-8E49-4A3D66494BE4}" type="presParOf" srcId="{85CD491E-D140-4E19-9334-561EF6AB754D}" destId="{C8CEDB16-4A3E-4428-8443-7EBF07158CEF}" srcOrd="0" destOrd="0" presId="urn:microsoft.com/office/officeart/2005/8/layout/hierarchy1"/>
    <dgm:cxn modelId="{09DB48BC-21BE-4DC8-AFC3-3C29FFC32D2A}" type="presParOf" srcId="{85CD491E-D140-4E19-9334-561EF6AB754D}" destId="{D89A4A48-8C48-4E96-AA4B-E74BD8FA9CC6}" srcOrd="1" destOrd="0" presId="urn:microsoft.com/office/officeart/2005/8/layout/hierarchy1"/>
    <dgm:cxn modelId="{D4D7D02B-5046-48FE-9F53-B291205A9C29}" type="presParOf" srcId="{ACDC4A9D-68B0-4F50-8AF1-587A44125FE1}" destId="{0A5B7A32-4DB0-46F1-9FAA-033A765016F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21.10.2024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21.10.2024</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21.10.2024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21.10.2024</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21.10.2024</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21.10.2024</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21.10.2024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asociatia.patronala.lapte@gmail.com" TargetMode="External"/><Relationship Id="rId2" Type="http://schemas.openxmlformats.org/officeDocument/2006/relationships/hyperlink" Target="mailto:carolinalinte@yahoo.com" TargetMode="External"/><Relationship Id="rId1" Type="http://schemas.openxmlformats.org/officeDocument/2006/relationships/slideLayout" Target="../slideLayouts/slideLayout1.xml"/><Relationship Id="rId4" Type="http://schemas.openxmlformats.org/officeDocument/2006/relationships/hyperlink" Target="http://www.industrialapte.m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928670"/>
            <a:ext cx="6572280" cy="2857520"/>
          </a:xfrm>
        </p:spPr>
        <p:txBody>
          <a:bodyPr>
            <a:noAutofit/>
          </a:bodyPr>
          <a:lstStyle/>
          <a:p>
            <a:pPr algn="r"/>
            <a:r>
              <a:rPr lang="ro-RO" sz="4000" dirty="0" smtClean="0">
                <a:solidFill>
                  <a:srgbClr val="C00000"/>
                </a:solidFill>
              </a:rPr>
              <a:t>Ghid de bune practici de producție în industria laptelui și produse lactate</a:t>
            </a:r>
            <a:endParaRPr lang="ru-RU" sz="4000" dirty="0">
              <a:solidFill>
                <a:srgbClr val="C00000"/>
              </a:solidFill>
            </a:endParaRPr>
          </a:p>
        </p:txBody>
      </p:sp>
      <p:sp>
        <p:nvSpPr>
          <p:cNvPr id="3" name="Подзаголовок 2"/>
          <p:cNvSpPr>
            <a:spLocks noGrp="1"/>
          </p:cNvSpPr>
          <p:nvPr>
            <p:ph type="subTitle" idx="1"/>
          </p:nvPr>
        </p:nvSpPr>
        <p:spPr>
          <a:xfrm>
            <a:off x="5940152" y="6021288"/>
            <a:ext cx="3024336" cy="698420"/>
          </a:xfrm>
        </p:spPr>
        <p:txBody>
          <a:bodyPr>
            <a:normAutofit/>
          </a:bodyPr>
          <a:lstStyle/>
          <a:p>
            <a:r>
              <a:rPr lang="ro-RO" dirty="0" smtClean="0">
                <a:solidFill>
                  <a:srgbClr val="00B050"/>
                </a:solidFill>
              </a:rPr>
              <a:t>ANPLPL LAPTE </a:t>
            </a:r>
            <a:endParaRPr lang="ru-RU" dirty="0">
              <a:solidFill>
                <a:srgbClr val="00B050"/>
              </a:solidFill>
            </a:endParaRPr>
          </a:p>
        </p:txBody>
      </p:sp>
      <p:pic>
        <p:nvPicPr>
          <p:cNvPr id="5" name="Picture 2"/>
          <p:cNvPicPr/>
          <p:nvPr/>
        </p:nvPicPr>
        <p:blipFill>
          <a:blip r:embed="rId2" cstate="print">
            <a:extLst>
              <a:ext uri="{28A0092B-C50C-407E-A947-70E740481C1C}">
                <a14:useLocalDpi xmlns:a14="http://schemas.microsoft.com/office/drawing/2010/main" val="0"/>
              </a:ext>
            </a:extLst>
          </a:blip>
          <a:stretch>
            <a:fillRect/>
          </a:stretch>
        </p:blipFill>
        <p:spPr>
          <a:xfrm>
            <a:off x="2051720" y="121133"/>
            <a:ext cx="1493520" cy="720080"/>
          </a:xfrm>
          <a:prstGeom prst="rect">
            <a:avLst/>
          </a:prstGeom>
        </p:spPr>
      </p:pic>
      <p:pic>
        <p:nvPicPr>
          <p:cNvPr id="6" name="Picture 4"/>
          <p:cNvPicPr/>
          <p:nvPr/>
        </p:nvPicPr>
        <p:blipFill>
          <a:blip r:embed="rId3" cstate="print">
            <a:extLst>
              <a:ext uri="{28A0092B-C50C-407E-A947-70E740481C1C}">
                <a14:useLocalDpi xmlns:a14="http://schemas.microsoft.com/office/drawing/2010/main" val="0"/>
              </a:ext>
            </a:extLst>
          </a:blip>
          <a:stretch>
            <a:fillRect/>
          </a:stretch>
        </p:blipFill>
        <p:spPr>
          <a:xfrm>
            <a:off x="4283968" y="52545"/>
            <a:ext cx="2016224" cy="788668"/>
          </a:xfrm>
          <a:prstGeom prst="rect">
            <a:avLst/>
          </a:prstGeom>
        </p:spPr>
      </p:pic>
      <p:pic>
        <p:nvPicPr>
          <p:cNvPr id="7" name="Image2"/>
          <p:cNvPicPr/>
          <p:nvPr/>
        </p:nvPicPr>
        <p:blipFill>
          <a:blip r:embed="rId4" cstate="print"/>
          <a:srcRect l="-46" t="-30" r="-46" b="-30"/>
          <a:stretch>
            <a:fillRect/>
          </a:stretch>
        </p:blipFill>
        <p:spPr bwMode="auto">
          <a:xfrm>
            <a:off x="7371286" y="121133"/>
            <a:ext cx="619760" cy="944880"/>
          </a:xfrm>
          <a:prstGeom prst="rect">
            <a:avLst/>
          </a:prstGeom>
        </p:spPr>
      </p:pic>
      <p:pic>
        <p:nvPicPr>
          <p:cNvPr id="8" name="Picture 2"/>
          <p:cNvPicPr/>
          <p:nvPr/>
        </p:nvPicPr>
        <p:blipFill>
          <a:blip r:embed="rId2" cstate="print">
            <a:extLst>
              <a:ext uri="{28A0092B-C50C-407E-A947-70E740481C1C}">
                <a14:useLocalDpi xmlns:a14="http://schemas.microsoft.com/office/drawing/2010/main" val="0"/>
              </a:ext>
            </a:extLst>
          </a:blip>
          <a:stretch>
            <a:fillRect/>
          </a:stretch>
        </p:blipFill>
        <p:spPr>
          <a:xfrm>
            <a:off x="2204120" y="273533"/>
            <a:ext cx="1493520" cy="720080"/>
          </a:xfrm>
          <a:prstGeom prst="rect">
            <a:avLst/>
          </a:prstGeom>
        </p:spPr>
      </p:pic>
      <p:pic>
        <p:nvPicPr>
          <p:cNvPr id="9" name="Picture 2"/>
          <p:cNvPicPr/>
          <p:nvPr/>
        </p:nvPicPr>
        <p:blipFill>
          <a:blip r:embed="rId2" cstate="print">
            <a:extLst>
              <a:ext uri="{28A0092B-C50C-407E-A947-70E740481C1C}">
                <a14:useLocalDpi xmlns:a14="http://schemas.microsoft.com/office/drawing/2010/main" val="0"/>
              </a:ext>
            </a:extLst>
          </a:blip>
          <a:stretch>
            <a:fillRect/>
          </a:stretch>
        </p:blipFill>
        <p:spPr>
          <a:xfrm>
            <a:off x="2204120" y="168767"/>
            <a:ext cx="1493520" cy="720080"/>
          </a:xfrm>
          <a:prstGeom prst="rect">
            <a:avLst/>
          </a:prstGeom>
        </p:spPr>
      </p:pic>
      <p:pic>
        <p:nvPicPr>
          <p:cNvPr id="10" name="Picture 2"/>
          <p:cNvPicPr/>
          <p:nvPr/>
        </p:nvPicPr>
        <p:blipFill>
          <a:blip r:embed="rId2" cstate="print">
            <a:extLst>
              <a:ext uri="{28A0092B-C50C-407E-A947-70E740481C1C}">
                <a14:useLocalDpi xmlns:a14="http://schemas.microsoft.com/office/drawing/2010/main" val="0"/>
              </a:ext>
            </a:extLst>
          </a:blip>
          <a:stretch>
            <a:fillRect/>
          </a:stretch>
        </p:blipFill>
        <p:spPr>
          <a:xfrm>
            <a:off x="2204120" y="164862"/>
            <a:ext cx="1493520" cy="720080"/>
          </a:xfrm>
          <a:prstGeom prst="rect">
            <a:avLst/>
          </a:prstGeom>
        </p:spPr>
      </p:pic>
      <p:pic>
        <p:nvPicPr>
          <p:cNvPr id="11" name="Image2"/>
          <p:cNvPicPr/>
          <p:nvPr/>
        </p:nvPicPr>
        <p:blipFill>
          <a:blip r:embed="rId4" cstate="print"/>
          <a:srcRect l="-46" t="-30" r="-46" b="-30"/>
          <a:stretch>
            <a:fillRect/>
          </a:stretch>
        </p:blipFill>
        <p:spPr bwMode="auto">
          <a:xfrm>
            <a:off x="7380312" y="118001"/>
            <a:ext cx="619760" cy="9448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1000108"/>
            <a:ext cx="8286808" cy="5572164"/>
          </a:xfrm>
        </p:spPr>
        <p:txBody>
          <a:bodyPr>
            <a:normAutofit/>
          </a:bodyPr>
          <a:lstStyle/>
          <a:p>
            <a:pPr marL="0" indent="0" algn="just">
              <a:lnSpc>
                <a:spcPct val="115000"/>
              </a:lnSpc>
              <a:spcAft>
                <a:spcPts val="0"/>
              </a:spcAft>
              <a:buNone/>
            </a:pPr>
            <a:r>
              <a:rPr lang="ro-RO" sz="3100" b="1" dirty="0" smtClean="0">
                <a:solidFill>
                  <a:srgbClr val="FF0000"/>
                </a:solidFill>
                <a:latin typeface="Times New Roman"/>
                <a:ea typeface="Times New Roman"/>
                <a:cs typeface="Times New Roman"/>
              </a:rPr>
              <a:t>Cum se realizează mişcarea animalelor?</a:t>
            </a:r>
            <a:endParaRPr lang="ru-RU" sz="3100" dirty="0" smtClean="0">
              <a:latin typeface="Calibri"/>
              <a:ea typeface="Times New Roman"/>
              <a:cs typeface="Times New Roman"/>
            </a:endParaRPr>
          </a:p>
          <a:p>
            <a:pPr marL="0" indent="0" algn="just">
              <a:lnSpc>
                <a:spcPct val="115000"/>
              </a:lnSpc>
              <a:spcAft>
                <a:spcPts val="1000"/>
              </a:spcAft>
              <a:buNone/>
            </a:pPr>
            <a:r>
              <a:rPr lang="ro-RO" sz="1800" dirty="0" smtClean="0">
                <a:latin typeface="Times New Roman"/>
                <a:ea typeface="Times New Roman"/>
                <a:cs typeface="Times New Roman"/>
              </a:rPr>
              <a:t>Deținătorul de animale, care are intenţia să mişte animalele de la o exploataţie la alta, cu un anumit scop (comercializarea acestora, participarea la expoziții, sacrificarea animalelor la abator), este obligat să notifice medicul veterinar oficial din cadrul Subdiviziunilor raionale/municipale pentru siguranța alimentelor despre acest fapt, prin depunerea unei cereri de mișcare sau in format electronic  (model </a:t>
            </a:r>
            <a:r>
              <a:rPr lang="ro-RO" sz="1800" b="1" dirty="0" smtClean="0">
                <a:latin typeface="Times New Roman"/>
                <a:ea typeface="Times New Roman"/>
                <a:cs typeface="Times New Roman"/>
              </a:rPr>
              <a:t>Ordine ansa.gov.md  nr.617 din 14 decembrie 2023 ; Ordin nr. 445 din 12 iulie 2024 Ordin nr. </a:t>
            </a:r>
            <a:r>
              <a:rPr lang="ro-RO" sz="1800" b="1" dirty="0">
                <a:latin typeface="Times New Roman"/>
                <a:ea typeface="Times New Roman"/>
                <a:cs typeface="Times New Roman"/>
              </a:rPr>
              <a:t>57/2023) Pentru animalele din specia bovine, noul proprietar de exploatație/deținătorul de animale este obligat să solicite înregistrarea mișcării inclusiv în pașaportul individual pentru bovine, conform modelului aprobat prin ordin al directorului general al Agenției.</a:t>
            </a:r>
            <a:endParaRPr lang="ro-RO" sz="1800" b="1" dirty="0" smtClean="0">
              <a:latin typeface="Times New Roman"/>
              <a:ea typeface="Times New Roman"/>
              <a:cs typeface="Times New Roman"/>
            </a:endParaRPr>
          </a:p>
          <a:p>
            <a:pPr marL="0" indent="0" algn="just">
              <a:lnSpc>
                <a:spcPct val="115000"/>
              </a:lnSpc>
              <a:spcAft>
                <a:spcPts val="1000"/>
              </a:spcAft>
              <a:buNone/>
            </a:pPr>
            <a:endParaRPr lang="ro-RO" sz="1800" dirty="0" smtClean="0">
              <a:latin typeface="Times New Roman"/>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7020272" y="5484691"/>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81716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600200"/>
            <a:ext cx="8501122" cy="3829064"/>
          </a:xfrm>
        </p:spPr>
        <p:txBody>
          <a:bodyPr>
            <a:normAutofit/>
          </a:bodyPr>
          <a:lstStyle/>
          <a:p>
            <a:pPr marL="0" indent="0" algn="just">
              <a:lnSpc>
                <a:spcPct val="115000"/>
              </a:lnSpc>
              <a:spcBef>
                <a:spcPts val="1200"/>
              </a:spcBef>
              <a:spcAft>
                <a:spcPts val="1000"/>
              </a:spcAft>
              <a:buNone/>
            </a:pPr>
            <a:r>
              <a:rPr lang="ro-RO" dirty="0" smtClean="0">
                <a:solidFill>
                  <a:srgbClr val="C00000"/>
                </a:solidFill>
                <a:latin typeface="Times New Roman" panose="02020603050405020304" pitchFamily="18" charset="0"/>
                <a:ea typeface="Times New Roman"/>
                <a:cs typeface="Times New Roman" panose="02020603050405020304" pitchFamily="18" charset="0"/>
              </a:rPr>
              <a:t>Care sunt documentele de însoțire a animalelor în timpul mișcării?</a:t>
            </a:r>
            <a:endParaRPr lang="ru-RU" dirty="0" smtClean="0">
              <a:solidFill>
                <a:srgbClr val="C00000"/>
              </a:solidFill>
              <a:latin typeface="Times New Roman" panose="02020603050405020304" pitchFamily="18" charset="0"/>
              <a:ea typeface="Times New Roman"/>
              <a:cs typeface="Times New Roman" panose="02020603050405020304" pitchFamily="18" charset="0"/>
            </a:endParaRPr>
          </a:p>
          <a:p>
            <a:pPr marL="0" indent="0" algn="just">
              <a:lnSpc>
                <a:spcPct val="115000"/>
              </a:lnSpc>
              <a:spcAft>
                <a:spcPts val="0"/>
              </a:spcAft>
              <a:buNone/>
            </a:pPr>
            <a:r>
              <a:rPr lang="ro-RO" sz="1800" dirty="0" smtClean="0">
                <a:latin typeface="Times New Roman" panose="02020603050405020304" pitchFamily="18" charset="0"/>
                <a:ea typeface="Times New Roman"/>
                <a:cs typeface="Times New Roman" panose="02020603050405020304" pitchFamily="18" charset="0"/>
              </a:rPr>
              <a:t>În timpul mişcării, proprietarul/deţinătorul de animale are obligaţia să deţină:</a:t>
            </a:r>
            <a:endParaRPr lang="ru-RU" sz="1800" dirty="0" smtClean="0">
              <a:latin typeface="Times New Roman" panose="02020603050405020304" pitchFamily="18" charset="0"/>
              <a:ea typeface="Times New Roman"/>
              <a:cs typeface="Times New Roman" panose="02020603050405020304" pitchFamily="18" charset="0"/>
            </a:endParaRPr>
          </a:p>
          <a:p>
            <a:pPr marL="0" lvl="0" indent="0" algn="just">
              <a:lnSpc>
                <a:spcPct val="115000"/>
              </a:lnSpc>
              <a:spcAft>
                <a:spcPts val="0"/>
              </a:spcAft>
              <a:buFont typeface="+mj-lt"/>
              <a:buAutoNum type="arabicPeriod"/>
            </a:pPr>
            <a:r>
              <a:rPr lang="ro-RO" sz="1800" dirty="0" smtClean="0">
                <a:latin typeface="Times New Roman" panose="02020603050405020304" pitchFamily="18" charset="0"/>
                <a:ea typeface="Times New Roman"/>
                <a:cs typeface="Times New Roman" panose="02020603050405020304" pitchFamily="18" charset="0"/>
              </a:rPr>
              <a:t>Formularul de mișcare cu specificații ….</a:t>
            </a:r>
            <a:endParaRPr lang="ru-RU" sz="1800" dirty="0" smtClean="0">
              <a:latin typeface="Times New Roman" panose="02020603050405020304" pitchFamily="18" charset="0"/>
              <a:ea typeface="Times New Roman"/>
              <a:cs typeface="Times New Roman" panose="02020603050405020304" pitchFamily="18" charset="0"/>
            </a:endParaRPr>
          </a:p>
          <a:p>
            <a:pPr marL="0" lvl="0" indent="0" algn="just">
              <a:lnSpc>
                <a:spcPct val="115000"/>
              </a:lnSpc>
              <a:spcAft>
                <a:spcPts val="0"/>
              </a:spcAft>
              <a:buFont typeface="+mj-lt"/>
              <a:buAutoNum type="arabicPeriod"/>
            </a:pPr>
            <a:r>
              <a:rPr lang="ro-RO" sz="1800" dirty="0" smtClean="0">
                <a:latin typeface="Times New Roman" panose="02020603050405020304" pitchFamily="18" charset="0"/>
                <a:ea typeface="Times New Roman"/>
                <a:cs typeface="Times New Roman" panose="02020603050405020304" pitchFamily="18" charset="0"/>
              </a:rPr>
              <a:t>Paşaportul individual pentru bovine (în cazul transportării de bovine);</a:t>
            </a:r>
            <a:endParaRPr lang="ru-RU" sz="1800" dirty="0" smtClean="0">
              <a:latin typeface="Times New Roman" panose="02020603050405020304" pitchFamily="18" charset="0"/>
              <a:ea typeface="Times New Roman"/>
              <a:cs typeface="Times New Roman" panose="02020603050405020304" pitchFamily="18" charset="0"/>
            </a:endParaRPr>
          </a:p>
          <a:p>
            <a:pPr marL="0" lvl="0" indent="0" algn="just">
              <a:lnSpc>
                <a:spcPct val="115000"/>
              </a:lnSpc>
              <a:spcAft>
                <a:spcPts val="1000"/>
              </a:spcAft>
              <a:buFont typeface="+mj-lt"/>
              <a:buAutoNum type="arabicPeriod"/>
            </a:pPr>
            <a:r>
              <a:rPr lang="ro-RO" sz="1800" dirty="0" smtClean="0">
                <a:latin typeface="Times New Roman" panose="02020603050405020304" pitchFamily="18" charset="0"/>
                <a:ea typeface="Times New Roman"/>
                <a:cs typeface="Times New Roman" panose="02020603050405020304" pitchFamily="18" charset="0"/>
              </a:rPr>
              <a:t>Autorizaţie sanitar-veterinară pentru mijloacele de transport (eliberate de subdiviziunile teritoriale ale Agenției Naționale pentru Siguranța Alimentelor), în cazul mişcării animalului cu mijloc de transport; Hg 828/2022 art. 35.</a:t>
            </a:r>
            <a:endParaRPr lang="ru-RU" sz="1800" dirty="0" smtClean="0">
              <a:latin typeface="Times New Roman" panose="02020603050405020304" pitchFamily="18" charset="0"/>
              <a:ea typeface="Times New Roman"/>
              <a:cs typeface="Times New Roman" panose="02020603050405020304" pitchFamily="18" charset="0"/>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79796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1500174"/>
            <a:ext cx="8358246" cy="3857652"/>
          </a:xfrm>
        </p:spPr>
        <p:txBody>
          <a:bodyPr>
            <a:normAutofit/>
          </a:bodyPr>
          <a:lstStyle/>
          <a:p>
            <a:pPr marL="0" indent="0" algn="just">
              <a:lnSpc>
                <a:spcPct val="115000"/>
              </a:lnSpc>
              <a:spcAft>
                <a:spcPts val="1000"/>
              </a:spcAft>
              <a:buNone/>
            </a:pPr>
            <a:r>
              <a:rPr lang="ro-RO" b="1" dirty="0" smtClean="0">
                <a:solidFill>
                  <a:srgbClr val="FF0000"/>
                </a:solidFill>
                <a:latin typeface="Times New Roman"/>
                <a:ea typeface="Times New Roman"/>
                <a:cs typeface="Times New Roman"/>
              </a:rPr>
              <a:t>Ce se subînţelege prin evenimentele din exploataţii?</a:t>
            </a:r>
            <a:endParaRPr lang="ru-RU" sz="2000" dirty="0" smtClean="0">
              <a:latin typeface="Calibri"/>
              <a:ea typeface="Times New Roman"/>
              <a:cs typeface="Times New Roman"/>
            </a:endParaRPr>
          </a:p>
          <a:p>
            <a:pPr marL="0" indent="0" algn="just">
              <a:lnSpc>
                <a:spcPct val="115000"/>
              </a:lnSpc>
              <a:spcAft>
                <a:spcPts val="1000"/>
              </a:spcAft>
              <a:buNone/>
            </a:pPr>
            <a:r>
              <a:rPr lang="ro-RO" dirty="0" smtClean="0">
                <a:latin typeface="Times New Roman"/>
                <a:ea typeface="Times New Roman"/>
                <a:cs typeface="Times New Roman"/>
              </a:rPr>
              <a:t>Prin evenimentele din exploatații se subînțeleg evenimentele legate de schimbarea stării animalelor, cum ar fi sacrificarea, moartea, dispariția sau evenimente ce țin de pierderea mijloacelor de identificare, a pașapoartelor individuale pentru bovine.</a:t>
            </a:r>
            <a:endParaRPr lang="ru-RU" sz="20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52251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1357298"/>
            <a:ext cx="8358246" cy="4071966"/>
          </a:xfrm>
        </p:spPr>
        <p:txBody>
          <a:bodyPr>
            <a:normAutofit fontScale="77500" lnSpcReduction="20000"/>
          </a:bodyPr>
          <a:lstStyle/>
          <a:p>
            <a:pPr marL="0" indent="0" algn="just">
              <a:lnSpc>
                <a:spcPct val="115000"/>
              </a:lnSpc>
              <a:spcAft>
                <a:spcPts val="1000"/>
              </a:spcAft>
              <a:buNone/>
            </a:pPr>
            <a:r>
              <a:rPr lang="ro-RO" sz="2800" b="1" dirty="0" smtClean="0">
                <a:solidFill>
                  <a:srgbClr val="FF0000"/>
                </a:solidFill>
                <a:latin typeface="Times New Roman" panose="02020603050405020304" pitchFamily="18" charset="0"/>
                <a:ea typeface="Times New Roman"/>
                <a:cs typeface="Times New Roman" panose="02020603050405020304" pitchFamily="18" charset="0"/>
              </a:rPr>
              <a:t>Ce trebuie de întreprins în cazul apariţiei unui astfel de eveniment?</a:t>
            </a:r>
            <a:endParaRPr lang="ru-RU" sz="2800" dirty="0" smtClean="0">
              <a:latin typeface="Times New Roman" panose="02020603050405020304" pitchFamily="18" charset="0"/>
              <a:ea typeface="Times New Roman"/>
              <a:cs typeface="Times New Roman" panose="02020603050405020304" pitchFamily="18" charset="0"/>
            </a:endParaRPr>
          </a:p>
          <a:p>
            <a:pPr marL="0" indent="0" algn="just">
              <a:lnSpc>
                <a:spcPct val="115000"/>
              </a:lnSpc>
              <a:spcAft>
                <a:spcPts val="1000"/>
              </a:spcAft>
              <a:buNone/>
            </a:pPr>
            <a:r>
              <a:rPr lang="ro-RO" dirty="0" smtClean="0">
                <a:latin typeface="Times New Roman"/>
                <a:ea typeface="Times New Roman"/>
                <a:cs typeface="Times New Roman"/>
              </a:rPr>
              <a:t>În cazul dispariţiei, morţii, sacrificării tradiţionale a animalelor sau a altor evenimente ce ţin de pierderea mijloacelor de identificare, a paşapoartelor individuale pentru bovine, deţinătorii de animale au obligaţia de a declara în cel mult 7 zile aceste evenimente oficiului teritorial, prin depunerea cererii de declararea evenimentului.  E de menţionat faptul, că sacrificarea animalelor se realizează numai în unităţi de sacrificare autorizate sanitar-veterinar. Se permite sacrificarea animalelor în alte locuri, în cazul în care carnea şi produsele provenite din aceasta nu sînt destinate comercializării, fiind utilizate pentru consum propriu, cu condiţia examinării prealabile a animalului de către medicul veterinar de liberă practică împuternicit, supravegherii sacrificării lui şi asigurării înregistrării evenimentului în baza de date.</a:t>
            </a:r>
            <a:endParaRPr lang="ru-RU" sz="20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446608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rotWithShape="1">
          <a:blip r:embed="rId2"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
        <p:nvSpPr>
          <p:cNvPr id="3" name="Содержимое 2"/>
          <p:cNvSpPr>
            <a:spLocks noGrp="1"/>
          </p:cNvSpPr>
          <p:nvPr>
            <p:ph sz="quarter" idx="1"/>
          </p:nvPr>
        </p:nvSpPr>
        <p:spPr>
          <a:xfrm>
            <a:off x="1142976" y="1500174"/>
            <a:ext cx="7429552" cy="4329130"/>
          </a:xfrm>
        </p:spPr>
        <p:txBody>
          <a:bodyPr>
            <a:normAutofit fontScale="85000" lnSpcReduction="10000"/>
          </a:bodyPr>
          <a:lstStyle/>
          <a:p>
            <a:pPr algn="just">
              <a:lnSpc>
                <a:spcPct val="115000"/>
              </a:lnSpc>
              <a:spcAft>
                <a:spcPts val="0"/>
              </a:spcAft>
              <a:buNone/>
              <a:tabLst>
                <a:tab pos="630555" algn="l"/>
              </a:tabLst>
            </a:pPr>
            <a:r>
              <a:rPr lang="ro-RO" b="1" dirty="0" smtClean="0">
                <a:solidFill>
                  <a:srgbClr val="C00000"/>
                </a:solidFill>
                <a:latin typeface="Times New Roman"/>
                <a:ea typeface="Times New Roman"/>
                <a:cs typeface="Times New Roman"/>
              </a:rPr>
              <a:t>Ce informaţii trebuie introduse în registrul fermei?</a:t>
            </a:r>
            <a:endParaRPr lang="ru-RU" sz="2000" dirty="0" smtClean="0">
              <a:solidFill>
                <a:srgbClr val="C00000"/>
              </a:solidFill>
              <a:latin typeface="Calibri"/>
              <a:ea typeface="Times New Roman"/>
              <a:cs typeface="Times New Roman"/>
            </a:endParaRPr>
          </a:p>
          <a:p>
            <a:pPr marL="342900" lvl="0" indent="-342900" algn="just">
              <a:lnSpc>
                <a:spcPct val="115000"/>
              </a:lnSpc>
              <a:spcAft>
                <a:spcPts val="0"/>
              </a:spcAft>
              <a:buFont typeface="+mj-lt"/>
              <a:buAutoNum type="arabicPeriod"/>
              <a:tabLst>
                <a:tab pos="180340" algn="l"/>
              </a:tabLst>
            </a:pPr>
            <a:r>
              <a:rPr lang="ro-RO" dirty="0" smtClean="0">
                <a:latin typeface="Times New Roman"/>
                <a:ea typeface="Times New Roman"/>
                <a:cs typeface="Times New Roman"/>
              </a:rPr>
              <a:t>Fiecare animal din efectivul fermei/gospodăriei.</a:t>
            </a:r>
            <a:endParaRPr lang="ru-RU" sz="2000" dirty="0" smtClean="0">
              <a:latin typeface="Calibri"/>
              <a:ea typeface="Times New Roman"/>
              <a:cs typeface="Times New Roman"/>
            </a:endParaRPr>
          </a:p>
          <a:p>
            <a:pPr marL="342900" lvl="0" indent="-342900" algn="just">
              <a:lnSpc>
                <a:spcPct val="115000"/>
              </a:lnSpc>
              <a:spcAft>
                <a:spcPts val="0"/>
              </a:spcAft>
              <a:buFont typeface="+mj-lt"/>
              <a:buAutoNum type="arabicPeriod"/>
              <a:tabLst>
                <a:tab pos="180340" algn="l"/>
              </a:tabLst>
            </a:pPr>
            <a:r>
              <a:rPr lang="ro-RO" dirty="0" smtClean="0">
                <a:latin typeface="Times New Roman"/>
                <a:ea typeface="Times New Roman"/>
                <a:cs typeface="Times New Roman"/>
              </a:rPr>
              <a:t>Orice medicament prescris / tratament efectuat (tipul şi cantitatea medicamentului, modul de administrare, data administrării, perioadă de așteptare pentru medicamentele cu remanență în lapte sau carne conform indicațiilor din prospect).</a:t>
            </a:r>
            <a:endParaRPr lang="ru-RU" sz="2000" dirty="0" smtClean="0">
              <a:latin typeface="Calibri"/>
              <a:ea typeface="Times New Roman"/>
              <a:cs typeface="Times New Roman"/>
            </a:endParaRPr>
          </a:p>
          <a:p>
            <a:pPr marL="342900" lvl="0" indent="-342900" algn="just">
              <a:lnSpc>
                <a:spcPct val="115000"/>
              </a:lnSpc>
              <a:spcAft>
                <a:spcPts val="0"/>
              </a:spcAft>
              <a:buFont typeface="+mj-lt"/>
              <a:buAutoNum type="arabicPeriod"/>
              <a:tabLst>
                <a:tab pos="90170" algn="l"/>
              </a:tabLst>
            </a:pPr>
            <a:r>
              <a:rPr lang="ro-RO" dirty="0" smtClean="0">
                <a:latin typeface="Times New Roman"/>
                <a:ea typeface="Times New Roman"/>
                <a:cs typeface="Times New Roman"/>
              </a:rPr>
              <a:t>Orice boală care afectează siguranţa laptelui crud şi a produselor procesate.</a:t>
            </a:r>
            <a:endParaRPr lang="ru-RU" sz="2000" dirty="0" smtClean="0">
              <a:latin typeface="Calibri"/>
              <a:ea typeface="Times New Roman"/>
              <a:cs typeface="Times New Roman"/>
            </a:endParaRPr>
          </a:p>
          <a:p>
            <a:pPr marL="342900" lvl="0" indent="-342900" algn="just">
              <a:lnSpc>
                <a:spcPct val="115000"/>
              </a:lnSpc>
              <a:spcAft>
                <a:spcPts val="0"/>
              </a:spcAft>
              <a:buFont typeface="+mj-lt"/>
              <a:buAutoNum type="arabicPeriod"/>
              <a:tabLst>
                <a:tab pos="90170" algn="l"/>
              </a:tabLst>
            </a:pPr>
            <a:r>
              <a:rPr lang="ro-RO" dirty="0" smtClean="0">
                <a:latin typeface="Times New Roman"/>
                <a:ea typeface="Times New Roman"/>
                <a:cs typeface="Times New Roman"/>
              </a:rPr>
              <a:t>Rezultatele analizelor şi testelor (privind depistarea bolilor infectocontagioase, inclusiv a mamitelor, teste privind calitatea și salubritatea laptelui, etc.) care ar putea afecta sănătatea omului.</a:t>
            </a:r>
            <a:endParaRPr lang="ru-RU" sz="20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3"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sp>
        <p:nvSpPr>
          <p:cNvPr id="6" name="TextBox 5"/>
          <p:cNvSpPr txBox="1"/>
          <p:nvPr/>
        </p:nvSpPr>
        <p:spPr>
          <a:xfrm>
            <a:off x="285720" y="214290"/>
            <a:ext cx="7215238" cy="1477328"/>
          </a:xfrm>
          <a:prstGeom prst="rect">
            <a:avLst/>
          </a:prstGeom>
          <a:noFill/>
        </p:spPr>
        <p:txBody>
          <a:bodyPr wrap="square" rtlCol="0">
            <a:spAutoFit/>
          </a:bodyPr>
          <a:lstStyle/>
          <a:p>
            <a:pPr algn="ctr"/>
            <a:r>
              <a:rPr lang="ro-RO" b="1" dirty="0" smtClean="0">
                <a:solidFill>
                  <a:srgbClr val="C00000"/>
                </a:solidFill>
              </a:rPr>
              <a:t>REGISTRUL FERMEI (EXPLOATAȚIEI, GOSPODĂRIEI)</a:t>
            </a:r>
            <a:endParaRPr lang="ru-RU" b="1" dirty="0" smtClean="0">
              <a:solidFill>
                <a:srgbClr val="C00000"/>
              </a:solidFill>
            </a:endParaRPr>
          </a:p>
          <a:p>
            <a:pPr algn="just"/>
            <a:r>
              <a:rPr lang="ro-RO" dirty="0" smtClean="0"/>
              <a:t>Fiecare crescător de animale este obligat să ţină un registru al fermei. Orice modificare apărută în efectiv trebuie înregistrată în Sistemul de Identificare și Trasabilitate a Animalelor.</a:t>
            </a:r>
            <a:endParaRPr lang="ru-RU" dirty="0" smtClean="0"/>
          </a:p>
          <a:p>
            <a:endParaRPr lang="ru-RU" dirty="0"/>
          </a:p>
        </p:txBody>
      </p:sp>
    </p:spTree>
    <p:extLst>
      <p:ext uri="{BB962C8B-B14F-4D97-AF65-F5344CB8AC3E}">
        <p14:creationId xmlns:p14="http://schemas.microsoft.com/office/powerpoint/2010/main" val="40116622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spTree>
    <p:extLst>
      <p:ext uri="{BB962C8B-B14F-4D97-AF65-F5344CB8AC3E}">
        <p14:creationId xmlns:p14="http://schemas.microsoft.com/office/powerpoint/2010/main" val="1949603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sz="3200" dirty="0">
                <a:solidFill>
                  <a:srgbClr val="C00000"/>
                </a:solidFill>
                <a:latin typeface="Times New Roman" panose="02020603050405020304" pitchFamily="18" charset="0"/>
                <a:cs typeface="Times New Roman" panose="02020603050405020304" pitchFamily="18" charset="0"/>
              </a:rPr>
              <a:t>Sănătatea și Bunăstarea animalelor </a:t>
            </a:r>
            <a:endParaRPr lang="ru-RU" dirty="0"/>
          </a:p>
        </p:txBody>
      </p:sp>
      <p:sp>
        <p:nvSpPr>
          <p:cNvPr id="3" name="Объект 2"/>
          <p:cNvSpPr>
            <a:spLocks noGrp="1"/>
          </p:cNvSpPr>
          <p:nvPr>
            <p:ph sz="quarter" idx="1"/>
          </p:nvPr>
        </p:nvSpPr>
        <p:spPr/>
        <p:txBody>
          <a:bodyPr/>
          <a:lstStyle/>
          <a:p>
            <a:r>
              <a:rPr lang="ro-MD" dirty="0">
                <a:latin typeface="Times New Roman" panose="02020603050405020304" pitchFamily="18" charset="0"/>
                <a:cs typeface="Times New Roman" panose="02020603050405020304" pitchFamily="18" charset="0"/>
              </a:rPr>
              <a:t>Legislația R.M. a fost, în cea mai mare parte, aliniată la legislația UE, asigurând, astfel, o </a:t>
            </a:r>
            <a:r>
              <a:rPr lang="ro-MD" dirty="0" smtClean="0">
                <a:latin typeface="Times New Roman" panose="02020603050405020304" pitchFamily="18" charset="0"/>
                <a:cs typeface="Times New Roman" panose="02020603050405020304" pitchFamily="18" charset="0"/>
              </a:rPr>
              <a:t>bună bază </a:t>
            </a:r>
            <a:r>
              <a:rPr lang="ro-MD" dirty="0">
                <a:latin typeface="Times New Roman" panose="02020603050405020304" pitchFamily="18" charset="0"/>
                <a:cs typeface="Times New Roman" panose="02020603050405020304" pitchFamily="18" charset="0"/>
              </a:rPr>
              <a:t>pentru exporturile producției lactate în UE. </a:t>
            </a:r>
            <a:endParaRPr lang="ro-MD" dirty="0" smtClean="0">
              <a:latin typeface="Times New Roman" panose="02020603050405020304" pitchFamily="18" charset="0"/>
              <a:cs typeface="Times New Roman" panose="02020603050405020304" pitchFamily="18" charset="0"/>
            </a:endParaRPr>
          </a:p>
          <a:p>
            <a:r>
              <a:rPr lang="ro-MD" dirty="0" smtClean="0">
                <a:latin typeface="Times New Roman" panose="02020603050405020304" pitchFamily="18" charset="0"/>
                <a:cs typeface="Times New Roman" panose="02020603050405020304" pitchFamily="18" charset="0"/>
              </a:rPr>
              <a:t>R. Moldova </a:t>
            </a:r>
            <a:r>
              <a:rPr lang="ro-MD" dirty="0">
                <a:latin typeface="Times New Roman" panose="02020603050405020304" pitchFamily="18" charset="0"/>
                <a:cs typeface="Times New Roman" panose="02020603050405020304" pitchFamily="18" charset="0"/>
              </a:rPr>
              <a:t>este recunoscută în </a:t>
            </a:r>
            <a:r>
              <a:rPr lang="ro-MD" dirty="0" smtClean="0">
                <a:latin typeface="Times New Roman" panose="02020603050405020304" pitchFamily="18" charset="0"/>
                <a:cs typeface="Times New Roman" panose="02020603050405020304" pitchFamily="18" charset="0"/>
              </a:rPr>
              <a:t>plan internațional </a:t>
            </a:r>
            <a:r>
              <a:rPr lang="ro-MD" b="1" dirty="0">
                <a:latin typeface="Times New Roman" panose="02020603050405020304" pitchFamily="18" charset="0"/>
                <a:cs typeface="Times New Roman" panose="02020603050405020304" pitchFamily="18" charset="0"/>
              </a:rPr>
              <a:t>drept țară fără de febră </a:t>
            </a:r>
            <a:r>
              <a:rPr lang="ro-MD" b="1" dirty="0" err="1">
                <a:latin typeface="Times New Roman" panose="02020603050405020304" pitchFamily="18" charset="0"/>
                <a:cs typeface="Times New Roman" panose="02020603050405020304" pitchFamily="18" charset="0"/>
              </a:rPr>
              <a:t>A</a:t>
            </a:r>
            <a:r>
              <a:rPr lang="ro-MD" b="1" dirty="0" err="1" smtClean="0">
                <a:latin typeface="Times New Roman" panose="02020603050405020304" pitchFamily="18" charset="0"/>
                <a:cs typeface="Times New Roman" panose="02020603050405020304" pitchFamily="18" charset="0"/>
              </a:rPr>
              <a:t>ftoasă</a:t>
            </a:r>
            <a:r>
              <a:rPr lang="ro-MD" b="1" dirty="0" smtClean="0">
                <a:latin typeface="Times New Roman" panose="02020603050405020304" pitchFamily="18" charset="0"/>
                <a:cs typeface="Times New Roman" panose="02020603050405020304" pitchFamily="18" charset="0"/>
              </a:rPr>
              <a:t> </a:t>
            </a:r>
            <a:r>
              <a:rPr lang="ro-MD" b="1" dirty="0">
                <a:latin typeface="Times New Roman" panose="02020603050405020304" pitchFamily="18" charset="0"/>
                <a:cs typeface="Times New Roman" panose="02020603050405020304" pitchFamily="18" charset="0"/>
              </a:rPr>
              <a:t>și pestă bovină și de </a:t>
            </a:r>
            <a:r>
              <a:rPr lang="ro-MD" b="1" dirty="0" smtClean="0">
                <a:latin typeface="Times New Roman" panose="02020603050405020304" pitchFamily="18" charset="0"/>
                <a:cs typeface="Times New Roman" panose="02020603050405020304" pitchFamily="18" charset="0"/>
              </a:rPr>
              <a:t>asemenea se  </a:t>
            </a:r>
            <a:r>
              <a:rPr lang="ro-MD" b="1" dirty="0">
                <a:latin typeface="Times New Roman" panose="02020603050405020304" pitchFamily="18" charset="0"/>
                <a:cs typeface="Times New Roman" panose="02020603050405020304" pitchFamily="18" charset="0"/>
              </a:rPr>
              <a:t>consideră </a:t>
            </a:r>
            <a:r>
              <a:rPr lang="ro-MD" b="1" dirty="0" smtClean="0">
                <a:latin typeface="Times New Roman" panose="02020603050405020304" pitchFamily="18" charset="0"/>
                <a:cs typeface="Times New Roman" panose="02020603050405020304" pitchFamily="18" charset="0"/>
              </a:rPr>
              <a:t>că șeptelul </a:t>
            </a:r>
            <a:r>
              <a:rPr lang="ro-MD" b="1" dirty="0">
                <a:latin typeface="Times New Roman" panose="02020603050405020304" pitchFamily="18" charset="0"/>
                <a:cs typeface="Times New Roman" panose="02020603050405020304" pitchFamily="18" charset="0"/>
              </a:rPr>
              <a:t>domestic de bovine nu are tuberculoză și bruceloză. </a:t>
            </a:r>
            <a:r>
              <a:rPr lang="ro-MD" b="1" dirty="0"/>
              <a:t/>
            </a:r>
            <a:br>
              <a:rPr lang="ro-MD" b="1" dirty="0"/>
            </a:br>
            <a:endParaRPr lang="ru-RU" b="1" dirty="0"/>
          </a:p>
        </p:txBody>
      </p:sp>
    </p:spTree>
    <p:extLst>
      <p:ext uri="{BB962C8B-B14F-4D97-AF65-F5344CB8AC3E}">
        <p14:creationId xmlns:p14="http://schemas.microsoft.com/office/powerpoint/2010/main" val="2964646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2400" dirty="0" smtClean="0">
                <a:solidFill>
                  <a:srgbClr val="C00000"/>
                </a:solidFill>
                <a:latin typeface="Times New Roman" panose="02020603050405020304" pitchFamily="18" charset="0"/>
                <a:cs typeface="Times New Roman" panose="02020603050405020304" pitchFamily="18" charset="0"/>
              </a:rPr>
              <a:t>Sănătatea și Bunăstarea animalelor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fontScale="92500" lnSpcReduction="10000"/>
          </a:bodyPr>
          <a:lstStyle/>
          <a:p>
            <a:r>
              <a:rPr lang="ro-RO" sz="2100" dirty="0">
                <a:latin typeface="Times New Roman" panose="02020603050405020304" pitchFamily="18" charset="0"/>
                <a:cs typeface="Times New Roman" panose="02020603050405020304" pitchFamily="18" charset="0"/>
              </a:rPr>
              <a:t>Producția de lapte pentru consumul uman este permisă doar dacă vacile de la care se obține laptele crud îndeplinesc următoarele </a:t>
            </a:r>
            <a:r>
              <a:rPr lang="ro-RO" sz="2100" dirty="0" smtClean="0">
                <a:latin typeface="Times New Roman" panose="02020603050405020304" pitchFamily="18" charset="0"/>
                <a:cs typeface="Times New Roman" panose="02020603050405020304" pitchFamily="18" charset="0"/>
              </a:rPr>
              <a:t>cerințe și nu </a:t>
            </a:r>
            <a:r>
              <a:rPr lang="ro-RO" sz="2100" dirty="0">
                <a:latin typeface="Times New Roman" panose="02020603050405020304" pitchFamily="18" charset="0"/>
                <a:cs typeface="Times New Roman" panose="02020603050405020304" pitchFamily="18" charset="0"/>
              </a:rPr>
              <a:t>prezintă nici un semn de boală infecțioasă transmisibilă la om prin consumul de lapte, cum ar fi:</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 Bruceloza</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Tuberculoză</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Antraxul</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Salmonela </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Botulismul</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Pasteureloza</a:t>
            </a:r>
            <a:endParaRPr lang="ru-RU" sz="2100" dirty="0">
              <a:latin typeface="Times New Roman" panose="02020603050405020304" pitchFamily="18" charset="0"/>
              <a:cs typeface="Times New Roman" panose="02020603050405020304" pitchFamily="18" charset="0"/>
            </a:endParaRPr>
          </a:p>
          <a:p>
            <a:pPr lvl="0"/>
            <a:r>
              <a:rPr lang="ro-RO" sz="2100" dirty="0">
                <a:latin typeface="Times New Roman" panose="02020603050405020304" pitchFamily="18" charset="0"/>
                <a:cs typeface="Times New Roman" panose="02020603050405020304" pitchFamily="18" charset="0"/>
              </a:rPr>
              <a:t>Boli produse de virusuri   </a:t>
            </a:r>
            <a:endParaRPr lang="ru-RU" sz="2100" dirty="0">
              <a:latin typeface="Times New Roman" panose="02020603050405020304" pitchFamily="18" charset="0"/>
              <a:cs typeface="Times New Roman" panose="02020603050405020304" pitchFamily="18" charset="0"/>
            </a:endParaRPr>
          </a:p>
          <a:p>
            <a:pPr marL="0" indent="0">
              <a:buNone/>
            </a:pPr>
            <a:r>
              <a:rPr lang="ro-RO" sz="2100" dirty="0" smtClean="0">
                <a:solidFill>
                  <a:srgbClr val="FF0000"/>
                </a:solidFill>
                <a:latin typeface="Times New Roman" panose="02020603050405020304" pitchFamily="18" charset="0"/>
                <a:cs typeface="Times New Roman" panose="02020603050405020304" pitchFamily="18" charset="0"/>
              </a:rPr>
              <a:t>Notă:</a:t>
            </a:r>
            <a:r>
              <a:rPr lang="ro-RO" sz="2100" dirty="0" smtClean="0">
                <a:latin typeface="Times New Roman" panose="02020603050405020304" pitchFamily="18" charset="0"/>
                <a:cs typeface="Times New Roman" panose="02020603050405020304" pitchFamily="18" charset="0"/>
              </a:rPr>
              <a:t> sunt </a:t>
            </a:r>
            <a:r>
              <a:rPr lang="ro-RO" sz="2100" dirty="0">
                <a:latin typeface="Times New Roman" panose="02020603050405020304" pitchFamily="18" charset="0"/>
                <a:cs typeface="Times New Roman" panose="02020603050405020304" pitchFamily="18" charset="0"/>
              </a:rPr>
              <a:t>într-o stare bună de sănătate și nu prezintă nici un semn ale unei boli care ar putea conduce la contaminarea laptelui, cum ar putea fi BRUCELOZĂ (bovine, rumegătoare de talie mică) și TUBERCULOZĂ( bovine ,caprine ,daca sunt ținute împreună cu bovinele) ;</a:t>
            </a:r>
            <a:endParaRPr lang="ru-RU" sz="21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00561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b="1" dirty="0" smtClean="0">
                <a:solidFill>
                  <a:srgbClr val="C00000"/>
                </a:solidFill>
              </a:rPr>
              <a:t>Medicamente de uz veterinar și tratamentul animalelor bolnave </a:t>
            </a:r>
            <a:endParaRPr lang="ru-RU" b="1" dirty="0">
              <a:solidFill>
                <a:srgbClr val="C00000"/>
              </a:solidFill>
            </a:endParaRPr>
          </a:p>
        </p:txBody>
      </p:sp>
      <p:pic>
        <p:nvPicPr>
          <p:cNvPr id="4" name="Объект 3"/>
          <p:cNvPicPr>
            <a:picLocks noGrp="1"/>
          </p:cNvPicPr>
          <p:nvPr>
            <p:ph sz="quarter" idx="1"/>
          </p:nvPr>
        </p:nvPicPr>
        <p:blipFill rotWithShape="1">
          <a:blip r:embed="rId2" cstate="print">
            <a:extLst>
              <a:ext uri="{28A0092B-C50C-407E-A947-70E740481C1C}">
                <a14:useLocalDpi xmlns:a14="http://schemas.microsoft.com/office/drawing/2010/main" val="0"/>
              </a:ext>
            </a:extLst>
          </a:blip>
          <a:srcRect l="14563" r="8714" b="6796"/>
          <a:stretch/>
        </p:blipFill>
        <p:spPr bwMode="auto">
          <a:xfrm>
            <a:off x="251520" y="1434873"/>
            <a:ext cx="1410525" cy="1239532"/>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1763688" y="1628800"/>
            <a:ext cx="6624736" cy="4247317"/>
          </a:xfrm>
          <a:prstGeom prst="rect">
            <a:avLst/>
          </a:prstGeom>
        </p:spPr>
        <p:txBody>
          <a:bodyPr wrap="square">
            <a:spAutoFit/>
          </a:bodyPr>
          <a:lstStyle/>
          <a:p>
            <a:endParaRPr lang="ro-RO" dirty="0" smtClean="0">
              <a:latin typeface="Times New Roman" panose="02020603050405020304" pitchFamily="18" charset="0"/>
              <a:ea typeface="Times New Roman" panose="02020603050405020304" pitchFamily="18" charset="0"/>
            </a:endParaRPr>
          </a:p>
          <a:p>
            <a:r>
              <a:rPr lang="ro-RO" dirty="0" smtClean="0">
                <a:latin typeface="Times New Roman" panose="02020603050405020304" pitchFamily="18" charset="0"/>
                <a:ea typeface="Times New Roman" panose="02020603050405020304" pitchFamily="18" charset="0"/>
              </a:rPr>
              <a:t>Utilizăm </a:t>
            </a:r>
            <a:r>
              <a:rPr lang="ro-RO" dirty="0">
                <a:latin typeface="Times New Roman" panose="02020603050405020304" pitchFamily="18" charset="0"/>
                <a:ea typeface="Times New Roman" panose="02020603050405020304" pitchFamily="18" charset="0"/>
              </a:rPr>
              <a:t>doar medicamente de uz veterinar înregistrate în Registrul de stat al animalelor la doza recomandata în  conformitate cu instrucțiunile de pe eticheta sau conform recomandărilor medicului veterinar </a:t>
            </a:r>
            <a:r>
              <a:rPr lang="ro-RO" dirty="0" smtClean="0">
                <a:latin typeface="Times New Roman" panose="02020603050405020304" pitchFamily="18" charset="0"/>
                <a:ea typeface="Times New Roman" panose="02020603050405020304" pitchFamily="18" charset="0"/>
              </a:rPr>
              <a:t>;</a:t>
            </a:r>
            <a:r>
              <a:rPr lang="ro-RO" b="1" i="1" dirty="0"/>
              <a:t> </a:t>
            </a:r>
            <a:endParaRPr lang="ro-RO" b="1" i="1" dirty="0" smtClean="0"/>
          </a:p>
          <a:p>
            <a:endParaRPr lang="ro-RO" b="1" i="1" dirty="0"/>
          </a:p>
          <a:p>
            <a:endParaRPr lang="ro-RO" b="1" i="1" dirty="0" smtClean="0">
              <a:solidFill>
                <a:srgbClr val="FF0000"/>
              </a:solidFill>
            </a:endParaRPr>
          </a:p>
          <a:p>
            <a:r>
              <a:rPr lang="ro-RO" b="1" i="1" dirty="0" smtClean="0">
                <a:solidFill>
                  <a:srgbClr val="FF0000"/>
                </a:solidFill>
              </a:rPr>
              <a:t>Nota</a:t>
            </a:r>
            <a:r>
              <a:rPr lang="ro-RO" b="1" i="1" dirty="0">
                <a:solidFill>
                  <a:srgbClr val="FF0000"/>
                </a:solidFill>
              </a:rPr>
              <a:t>:</a:t>
            </a:r>
            <a:r>
              <a:rPr lang="ro-RO" b="1" i="1" dirty="0"/>
              <a:t> Produsul (medicament de uz veterinar )este înregistrat la https://registru.ansa.gov.md/ , Păstrați lista tuturor evenimentelor și tratamentelor de sănătate animala din ultimii 5 ani în ferma (Registru); certificatul sanitar veterinar ce confirma sănătatea si bunăstarea animalului disponibil pentru animal este eliberat cel puțin o data pe an );</a:t>
            </a:r>
            <a:endParaRPr lang="ru-RU" dirty="0"/>
          </a:p>
          <a:p>
            <a:endParaRPr lang="ru-RU" dirty="0"/>
          </a:p>
        </p:txBody>
      </p:sp>
    </p:spTree>
    <p:extLst>
      <p:ext uri="{BB962C8B-B14F-4D97-AF65-F5344CB8AC3E}">
        <p14:creationId xmlns:p14="http://schemas.microsoft.com/office/powerpoint/2010/main" val="1755952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o-RO" sz="2400" dirty="0" smtClean="0">
                <a:solidFill>
                  <a:srgbClr val="C00000"/>
                </a:solidFill>
                <a:latin typeface="Times New Roman" panose="02020603050405020304" pitchFamily="18" charset="0"/>
                <a:cs typeface="Times New Roman" panose="02020603050405020304" pitchFamily="18" charset="0"/>
              </a:rPr>
              <a:t>14 Reguli de baza pentru obținerea laptelui de calitate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fontScale="32500" lnSpcReduction="20000"/>
          </a:bodyPr>
          <a:lstStyle/>
          <a:p>
            <a:r>
              <a:rPr lang="ro-RO" b="1" dirty="0"/>
              <a:t>Sănătatea ugerului se verifică permanent;</a:t>
            </a:r>
            <a:endParaRPr lang="ru-RU" dirty="0"/>
          </a:p>
          <a:p>
            <a:pPr lvl="0"/>
            <a:r>
              <a:rPr lang="ro-RO" dirty="0"/>
              <a:t>În mod sistematic recitiți toate informațiile referitoare la sănătatea ugerului și calitatea laptelui, care v-au fost transmise de către fabrica de procesare a laptelui. Dacă apar suspiciuni, efectuați și alte teste complementare.</a:t>
            </a:r>
            <a:endParaRPr lang="ru-RU" dirty="0"/>
          </a:p>
          <a:p>
            <a:r>
              <a:rPr lang="ro-RO" b="1" dirty="0"/>
              <a:t>Mulsul vacilor se efectuează zilnic la aceleași ore</a:t>
            </a:r>
            <a:endParaRPr lang="ru-RU" dirty="0"/>
          </a:p>
          <a:p>
            <a:pPr lvl="0"/>
            <a:r>
              <a:rPr lang="ro-RO" dirty="0"/>
              <a:t>Formarea reflexului condiționat va conduce la o evacuare mai deplină a laptelui din uger. </a:t>
            </a:r>
            <a:endParaRPr lang="ru-RU" dirty="0"/>
          </a:p>
          <a:p>
            <a:r>
              <a:rPr lang="ro-RO" b="1" dirty="0"/>
              <a:t>Ordinea mulsului se respectă întotdeauna</a:t>
            </a:r>
            <a:endParaRPr lang="ru-RU" dirty="0"/>
          </a:p>
          <a:p>
            <a:pPr lvl="0"/>
            <a:r>
              <a:rPr lang="ro-RO" dirty="0"/>
              <a:t>Se mulg mai întâi vacile aflate la prima fătare, apoi vacile care au fătat de curând </a:t>
            </a:r>
            <a:r>
              <a:rPr lang="ro-RO" dirty="0" err="1"/>
              <a:t>şi</a:t>
            </a:r>
            <a:r>
              <a:rPr lang="ro-RO" dirty="0"/>
              <a:t> după aceea restul efectivului. Ultimele se mulg vacile bolnave, după care se spală </a:t>
            </a:r>
            <a:r>
              <a:rPr lang="ro-RO" dirty="0" err="1"/>
              <a:t>şi</a:t>
            </a:r>
            <a:r>
              <a:rPr lang="ro-RO" dirty="0"/>
              <a:t> dezinfectează sistemul de muls. </a:t>
            </a:r>
            <a:endParaRPr lang="ru-RU" dirty="0"/>
          </a:p>
          <a:p>
            <a:r>
              <a:rPr lang="ro-RO" b="1" dirty="0"/>
              <a:t>Efectuați faza pre mulgerii</a:t>
            </a:r>
            <a:endParaRPr lang="ru-RU" dirty="0"/>
          </a:p>
          <a:p>
            <a:pPr lvl="0"/>
            <a:r>
              <a:rPr lang="ro-RO" dirty="0"/>
              <a:t>Primele porțiuni de lapte (3-4 jeturi din fiecare mamelon) vor fi mulse aparte. În aceste porțiuni se conține un număr mare de microorganisme, care pot duce la înăcrirea laptelui. Nu se admite ca acest lapte să fie muls pe podea, întrucât, de asemenea, se vor dezvolta diverse microorganisme care vor fi sursa unor infecții.</a:t>
            </a:r>
            <a:endParaRPr lang="ru-RU" dirty="0"/>
          </a:p>
          <a:p>
            <a:r>
              <a:rPr lang="ro-RO" b="1" dirty="0"/>
              <a:t>Mameloanele se curăță cu grijă </a:t>
            </a:r>
            <a:endParaRPr lang="ru-RU" dirty="0"/>
          </a:p>
          <a:p>
            <a:pPr lvl="0"/>
            <a:r>
              <a:rPr lang="ro-RO" dirty="0"/>
              <a:t>Fiecare mamelon se curată în parte doar cu materiale aprobate din punct de vedere sanitar-veterinar. Apoi fiecare mamelon se usucă cu prosoape de hârtie sau din material de unică </a:t>
            </a:r>
            <a:r>
              <a:rPr lang="ro-RO" dirty="0" err="1"/>
              <a:t>folosinţă</a:t>
            </a:r>
            <a:r>
              <a:rPr lang="ro-RO" dirty="0"/>
              <a:t>, câte unul la vacă. Prosoapele care se pot refolosi trebuie bine spălate, dezinfectate </a:t>
            </a:r>
            <a:r>
              <a:rPr lang="ro-RO" dirty="0" err="1"/>
              <a:t>şi</a:t>
            </a:r>
            <a:r>
              <a:rPr lang="ro-RO" dirty="0"/>
              <a:t> uscate înainte de a putea fi reutilizate.</a:t>
            </a:r>
            <a:endParaRPr lang="ru-RU" dirty="0"/>
          </a:p>
          <a:p>
            <a:r>
              <a:rPr lang="ro-RO" b="1" dirty="0"/>
              <a:t>Controlați permanent presiunea în sistemul de muls</a:t>
            </a:r>
            <a:endParaRPr lang="ru-RU" dirty="0"/>
          </a:p>
          <a:p>
            <a:pPr lvl="0"/>
            <a:r>
              <a:rPr lang="ro-RO" dirty="0"/>
              <a:t>Controlați nivelul de presiune la începutul mulsului. De asemenea verificați și pulsațiile.</a:t>
            </a:r>
            <a:endParaRPr lang="ru-RU" dirty="0"/>
          </a:p>
          <a:p>
            <a:r>
              <a:rPr lang="ro-RO" b="1" dirty="0"/>
              <a:t>Îndată după stimulare atașați echipamentul de muls</a:t>
            </a:r>
            <a:endParaRPr lang="ru-RU" dirty="0"/>
          </a:p>
          <a:p>
            <a:pPr lvl="0"/>
            <a:r>
              <a:rPr lang="ro-RO" dirty="0"/>
              <a:t>Echipamentul de muls trebuie atașat în decurs de cele 60-90 secunde a perioadei de pregătire a mameloanelor. Ajustați manșoanele astfel încât să existe un echilibru </a:t>
            </a:r>
            <a:r>
              <a:rPr lang="ro-RO" dirty="0" err="1"/>
              <a:t>faţă</a:t>
            </a:r>
            <a:r>
              <a:rPr lang="ro-RO" dirty="0"/>
              <a:t>-spate, stânga-dreapta, fără intercalări.</a:t>
            </a:r>
            <a:endParaRPr lang="ru-RU" dirty="0"/>
          </a:p>
          <a:p>
            <a:r>
              <a:rPr lang="ro-RO" b="1" dirty="0"/>
              <a:t>Nu admiteți mulsul în gol</a:t>
            </a:r>
            <a:endParaRPr lang="ru-RU" dirty="0"/>
          </a:p>
          <a:p>
            <a:pPr lvl="0"/>
            <a:r>
              <a:rPr lang="ro-RO" dirty="0"/>
              <a:t>Robotul de muls trebuie îndepărtat de îndată ce ugerul a fost suficient golit.</a:t>
            </a:r>
            <a:endParaRPr lang="ru-RU" dirty="0"/>
          </a:p>
          <a:p>
            <a:r>
              <a:rPr lang="ro-RO" b="1" dirty="0"/>
              <a:t>Asigurați îndepărtarea corectă a manșoanelor</a:t>
            </a:r>
            <a:endParaRPr lang="ru-RU" dirty="0"/>
          </a:p>
          <a:p>
            <a:pPr lvl="0"/>
            <a:r>
              <a:rPr lang="ro-RO" dirty="0"/>
              <a:t>Opriți presiunea. AŞTEPTAŢI ŞI NU ÎNDEPĂRTAŢI instalația de muls până când vacuumul nu s-a anclanșat total. Pătrunderea aerului pe la gura manșonului poate să ducă la apariția mastitei.</a:t>
            </a:r>
            <a:endParaRPr lang="ru-RU" dirty="0"/>
          </a:p>
          <a:p>
            <a:r>
              <a:rPr lang="ro-RO" b="1" dirty="0"/>
              <a:t>Curățați mameloanele imediat după muls</a:t>
            </a:r>
            <a:endParaRPr lang="ru-RU" dirty="0"/>
          </a:p>
          <a:p>
            <a:pPr lvl="0"/>
            <a:r>
              <a:rPr lang="ro-RO" dirty="0"/>
              <a:t>Fiecare mamelon se dezinfectează imediat după muls cu o soluție sau un spray aprobate din punct de vedere sanitar-veterinar.</a:t>
            </a:r>
            <a:endParaRPr lang="ru-RU" dirty="0"/>
          </a:p>
          <a:p>
            <a:r>
              <a:rPr lang="ro-RO" b="1" dirty="0"/>
              <a:t>Curățați instalația de muls imediat după folosire</a:t>
            </a:r>
            <a:endParaRPr lang="ru-RU" dirty="0"/>
          </a:p>
          <a:p>
            <a:pPr lvl="0"/>
            <a:r>
              <a:rPr lang="ro-RO" dirty="0"/>
              <a:t>După fiecare utilizare clătiți și curățați toate componentele sistemului, manual sau automat, folosind produse adecvate (Registrul produselor </a:t>
            </a:r>
            <a:r>
              <a:rPr lang="ro-RO" dirty="0" err="1"/>
              <a:t>Biocide</a:t>
            </a:r>
            <a:r>
              <a:rPr lang="ro-RO" dirty="0"/>
              <a:t> Tip 3)  la o temperatură corespunzătoare. Permiteți sistemului să se usuce. https://ansp.md/produsele-biocide/</a:t>
            </a:r>
            <a:endParaRPr lang="ru-RU" dirty="0"/>
          </a:p>
        </p:txBody>
      </p:sp>
    </p:spTree>
    <p:extLst>
      <p:ext uri="{BB962C8B-B14F-4D97-AF65-F5344CB8AC3E}">
        <p14:creationId xmlns:p14="http://schemas.microsoft.com/office/powerpoint/2010/main" val="18762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28604"/>
            <a:ext cx="7758138" cy="6045348"/>
          </a:xfrm>
        </p:spPr>
        <p:txBody>
          <a:bodyPr>
            <a:normAutofit/>
          </a:bodyPr>
          <a:lstStyle/>
          <a:p>
            <a:pPr marL="0" indent="0" algn="ctr">
              <a:buNone/>
            </a:pPr>
            <a:r>
              <a:rPr lang="ro-RO" b="1" dirty="0" smtClean="0">
                <a:solidFill>
                  <a:srgbClr val="C00000"/>
                </a:solidFill>
                <a:latin typeface="Times New Roman" panose="02020603050405020304" pitchFamily="18" charset="0"/>
                <a:cs typeface="Times New Roman" panose="02020603050405020304" pitchFamily="18" charset="0"/>
              </a:rPr>
              <a:t>Domeniul de aplicare a  ghidului național de bune practici de igienă pentru producerea și colectarea laptelui-materie primă include</a:t>
            </a:r>
            <a:r>
              <a:rPr lang="ro-RO" b="1" i="1" dirty="0" smtClean="0">
                <a:solidFill>
                  <a:srgbClr val="C00000"/>
                </a:solidFill>
              </a:rPr>
              <a:t>:</a:t>
            </a:r>
            <a:endParaRPr lang="ru-RU" dirty="0" smtClean="0">
              <a:solidFill>
                <a:srgbClr val="C00000"/>
              </a:solidFill>
            </a:endParaRPr>
          </a:p>
          <a:p>
            <a:pPr marL="0" lvl="0" indent="0" algn="just">
              <a:buNone/>
            </a:pPr>
            <a:r>
              <a:rPr lang="ro-RO" dirty="0" smtClean="0"/>
              <a:t>1.</a:t>
            </a:r>
            <a:r>
              <a:rPr lang="ro-RO" dirty="0"/>
              <a:t> </a:t>
            </a:r>
            <a:r>
              <a:rPr lang="ro-RO" dirty="0">
                <a:latin typeface="Times New Roman" panose="02020603050405020304" pitchFamily="18" charset="0"/>
                <a:cs typeface="Times New Roman" panose="02020603050405020304" pitchFamily="18" charset="0"/>
              </a:rPr>
              <a:t>Cerințe față de exploatațiile  de producere a </a:t>
            </a:r>
            <a:r>
              <a:rPr lang="ro-RO" dirty="0" smtClean="0">
                <a:latin typeface="Times New Roman" panose="02020603050405020304" pitchFamily="18" charset="0"/>
                <a:cs typeface="Times New Roman" panose="02020603050405020304" pitchFamily="18" charset="0"/>
              </a:rPr>
              <a:t>laptelui brut  ;</a:t>
            </a:r>
            <a:endParaRPr lang="ru-RU" dirty="0" smtClean="0">
              <a:latin typeface="Times New Roman" panose="02020603050405020304" pitchFamily="18" charset="0"/>
              <a:cs typeface="Times New Roman" panose="02020603050405020304" pitchFamily="18" charset="0"/>
            </a:endParaRPr>
          </a:p>
          <a:p>
            <a:pPr marL="0" lvl="0" indent="0" algn="just">
              <a:buNone/>
            </a:pPr>
            <a:r>
              <a:rPr lang="ro-RO" dirty="0" smtClean="0">
                <a:latin typeface="Times New Roman" panose="02020603050405020304" pitchFamily="18" charset="0"/>
                <a:cs typeface="Times New Roman" panose="02020603050405020304" pitchFamily="18" charset="0"/>
              </a:rPr>
              <a:t>2. Identificarea și înregistrarea animalelor este obligatorie ;</a:t>
            </a:r>
            <a:endParaRPr lang="ru-RU" dirty="0" smtClean="0">
              <a:latin typeface="Times New Roman" panose="02020603050405020304" pitchFamily="18" charset="0"/>
              <a:cs typeface="Times New Roman" panose="02020603050405020304" pitchFamily="18" charset="0"/>
            </a:endParaRPr>
          </a:p>
          <a:p>
            <a:pPr marL="0" lvl="0" indent="0" algn="just">
              <a:buNone/>
            </a:pPr>
            <a:r>
              <a:rPr lang="ro-RO" dirty="0" smtClean="0">
                <a:latin typeface="Times New Roman" panose="02020603050405020304" pitchFamily="18" charset="0"/>
                <a:cs typeface="Times New Roman" panose="02020603050405020304" pitchFamily="18" charset="0"/>
              </a:rPr>
              <a:t>3. Sănătatea animalelor;</a:t>
            </a:r>
            <a:endParaRPr lang="ru-RU" dirty="0" smtClean="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4</a:t>
            </a:r>
            <a:r>
              <a:rPr lang="ro-RO" dirty="0" smtClean="0">
                <a:latin typeface="Times New Roman" panose="02020603050405020304" pitchFamily="18" charset="0"/>
                <a:cs typeface="Times New Roman" panose="02020603050405020304" pitchFamily="18" charset="0"/>
              </a:rPr>
              <a:t>.Igiena sistemului de muls;</a:t>
            </a:r>
            <a:endParaRPr lang="ru-RU" dirty="0" smtClean="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5</a:t>
            </a:r>
            <a:r>
              <a:rPr lang="ro-RO" dirty="0" smtClean="0">
                <a:latin typeface="Times New Roman" panose="02020603050405020304" pitchFamily="18" charset="0"/>
                <a:cs typeface="Times New Roman" panose="02020603050405020304" pitchFamily="18" charset="0"/>
              </a:rPr>
              <a:t>. Igiena personalului implicat în obținerea laptelui materie primă;</a:t>
            </a:r>
            <a:endParaRPr lang="ru-RU" dirty="0" smtClean="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6</a:t>
            </a:r>
            <a:r>
              <a:rPr lang="ro-RO" dirty="0" smtClean="0">
                <a:latin typeface="Times New Roman" panose="02020603050405020304" pitchFamily="18" charset="0"/>
                <a:cs typeface="Times New Roman" panose="02020603050405020304" pitchFamily="18" charset="0"/>
              </a:rPr>
              <a:t>.Prelucrarea primară a laptelui la fermă, echipament și depozitare;</a:t>
            </a:r>
            <a:endParaRPr lang="ru-RU" dirty="0" smtClean="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7</a:t>
            </a:r>
            <a:r>
              <a:rPr lang="ro-RO" dirty="0" smtClean="0">
                <a:latin typeface="Times New Roman" panose="02020603050405020304" pitchFamily="18" charset="0"/>
                <a:cs typeface="Times New Roman" panose="02020603050405020304" pitchFamily="18" charset="0"/>
              </a:rPr>
              <a:t>.Examenul organolepric și fizico-chimic al laptelui în  fermă;</a:t>
            </a:r>
            <a:endParaRPr lang="ru-RU" dirty="0" smtClean="0">
              <a:latin typeface="Times New Roman" panose="02020603050405020304" pitchFamily="18" charset="0"/>
              <a:cs typeface="Times New Roman" panose="02020603050405020304" pitchFamily="18" charset="0"/>
            </a:endParaRPr>
          </a:p>
          <a:p>
            <a:pPr marL="0" indent="0" algn="just">
              <a:buNone/>
            </a:pPr>
            <a:r>
              <a:rPr lang="ro-RO" dirty="0">
                <a:latin typeface="Times New Roman" panose="02020603050405020304" pitchFamily="18" charset="0"/>
                <a:cs typeface="Times New Roman" panose="02020603050405020304" pitchFamily="18" charset="0"/>
              </a:rPr>
              <a:t>8</a:t>
            </a:r>
            <a:r>
              <a:rPr lang="ro-RO" dirty="0" smtClean="0">
                <a:latin typeface="Times New Roman" panose="02020603050405020304" pitchFamily="18" charset="0"/>
                <a:cs typeface="Times New Roman" panose="02020603050405020304" pitchFamily="18" charset="0"/>
              </a:rPr>
              <a:t>.Cerințele față de transportarea laptelui;</a:t>
            </a:r>
            <a:endParaRPr lang="ru-RU" dirty="0" smtClean="0">
              <a:latin typeface="Times New Roman" panose="02020603050405020304" pitchFamily="18" charset="0"/>
              <a:cs typeface="Times New Roman" panose="02020603050405020304"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654032"/>
          </a:xfrm>
        </p:spPr>
        <p:txBody>
          <a:bodyPr>
            <a:normAutofit fontScale="90000"/>
          </a:bodyPr>
          <a:lstStyle/>
          <a:p>
            <a:r>
              <a:rPr lang="ro-RO" sz="2200" b="1" dirty="0" smtClean="0">
                <a:solidFill>
                  <a:srgbClr val="C00000"/>
                </a:solidFill>
              </a:rPr>
              <a:t>Diagrama procesului de obținere a lapteluiprin mulsul mecanic</a:t>
            </a:r>
            <a:r>
              <a:rPr lang="ru-RU" dirty="0" smtClean="0"/>
              <a:t/>
            </a:r>
            <a:br>
              <a:rPr lang="ru-RU" dirty="0" smtClean="0"/>
            </a:br>
            <a:endParaRPr lang="ru-RU" dirty="0"/>
          </a:p>
        </p:txBody>
      </p:sp>
      <p:graphicFrame>
        <p:nvGraphicFramePr>
          <p:cNvPr id="4" name="Содержимое 3"/>
          <p:cNvGraphicFramePr>
            <a:graphicFrameLocks noGrp="1"/>
          </p:cNvGraphicFramePr>
          <p:nvPr>
            <p:ph sz="quarter" idx="1"/>
          </p:nvPr>
        </p:nvGraphicFramePr>
        <p:xfrm>
          <a:off x="214282" y="571480"/>
          <a:ext cx="8429656" cy="6286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72452" cy="1082660"/>
          </a:xfrm>
        </p:spPr>
        <p:txBody>
          <a:bodyPr>
            <a:normAutofit/>
          </a:bodyPr>
          <a:lstStyle/>
          <a:p>
            <a:pPr algn="ctr"/>
            <a:r>
              <a:rPr lang="ro-RO" sz="2800" b="1" dirty="0" smtClean="0">
                <a:solidFill>
                  <a:srgbClr val="C00000"/>
                </a:solidFill>
              </a:rPr>
              <a:t>Cerințele față de procesul de obținere și prelucrare primară a laptelui colostral</a:t>
            </a:r>
            <a:endParaRPr lang="ru-RU" sz="2800" dirty="0">
              <a:solidFill>
                <a:srgbClr val="C00000"/>
              </a:solidFill>
            </a:endParaRPr>
          </a:p>
        </p:txBody>
      </p:sp>
      <p:sp>
        <p:nvSpPr>
          <p:cNvPr id="3" name="Содержимое 2"/>
          <p:cNvSpPr>
            <a:spLocks noGrp="1"/>
          </p:cNvSpPr>
          <p:nvPr>
            <p:ph sz="quarter" idx="1"/>
          </p:nvPr>
        </p:nvSpPr>
        <p:spPr>
          <a:xfrm>
            <a:off x="214282" y="1571612"/>
            <a:ext cx="8286808" cy="4902340"/>
          </a:xfrm>
        </p:spPr>
        <p:txBody>
          <a:bodyPr/>
          <a:lstStyle/>
          <a:p>
            <a:pPr marL="0" lvl="0" indent="0" algn="just">
              <a:buNone/>
            </a:pPr>
            <a:r>
              <a:rPr lang="ro-RO" dirty="0" smtClean="0"/>
              <a:t>1. Colostrul este produsul secretat de glanda mamară cu 2-3 zile înainte și 3-6 zile după fătare. Laptele colostral face parte din categoria laptelui anormal fiziologic.</a:t>
            </a:r>
          </a:p>
          <a:p>
            <a:pPr marL="0" lvl="0" indent="0" algn="just">
              <a:buNone/>
            </a:pPr>
            <a:r>
              <a:rPr lang="ro-RO" dirty="0" smtClean="0"/>
              <a:t>2. Colostrul poate fi obținut direct prin sugere de către vițel, prin mulsul manual sau mecanic cu recoltarea lui în vase separate.</a:t>
            </a:r>
            <a:endParaRPr lang="ru-RU" dirty="0" smtClean="0"/>
          </a:p>
          <a:p>
            <a:pPr marL="0" lvl="0" indent="0" algn="just">
              <a:buNone/>
            </a:pPr>
            <a:r>
              <a:rPr lang="ro-RO" dirty="0" smtClean="0"/>
              <a:t>3. </a:t>
            </a:r>
            <a:r>
              <a:rPr lang="ro-RO" dirty="0" smtClean="0">
                <a:solidFill>
                  <a:srgbClr val="FF0000"/>
                </a:solidFill>
              </a:rPr>
              <a:t>Numai de la ziua a 7-ea după fătare, laptele colostral capătă însușirile laptelui de consum</a:t>
            </a:r>
            <a:r>
              <a:rPr lang="ro-RO" dirty="0" smtClean="0"/>
              <a:t>.</a:t>
            </a:r>
            <a:endParaRPr lang="ru-RU" dirty="0" smtClean="0"/>
          </a:p>
          <a:p>
            <a:pPr marL="0" lvl="0" indent="0" algn="just">
              <a:buNone/>
            </a:pPr>
            <a:r>
              <a:rPr lang="ro-RO" dirty="0" smtClean="0"/>
              <a:t>4. Este interzisă valorificarea pentru consum public a laptelui colostral sau utilizarea lui în amestec cu laptele crud de consum obținut de la vacile sănătoase.</a:t>
            </a:r>
            <a:endParaRPr lang="ru-RU" dirty="0" smtClean="0"/>
          </a:p>
          <a:p>
            <a:pPr marL="0" indent="0" algn="just">
              <a:buFont typeface="+mj-lt"/>
              <a:buAutoNum type="arabicPeriod"/>
            </a:pP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74638"/>
            <a:ext cx="8001056" cy="511156"/>
          </a:xfrm>
        </p:spPr>
        <p:txBody>
          <a:bodyPr>
            <a:normAutofit/>
          </a:bodyPr>
          <a:lstStyle/>
          <a:p>
            <a:r>
              <a:rPr lang="ro-RO" sz="2200" b="1" dirty="0" smtClean="0">
                <a:solidFill>
                  <a:srgbClr val="C00000"/>
                </a:solidFill>
              </a:rPr>
              <a:t>IDENTIFICAREA, ANALIZA ȘI EVALUAREA PERICOLELOR</a:t>
            </a:r>
            <a:endParaRPr lang="ru-RU" sz="2200" dirty="0">
              <a:solidFill>
                <a:srgbClr val="C00000"/>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090911307"/>
              </p:ext>
            </p:extLst>
          </p:nvPr>
        </p:nvGraphicFramePr>
        <p:xfrm>
          <a:off x="357158" y="857232"/>
          <a:ext cx="8286808" cy="5678424"/>
        </p:xfrm>
        <a:graphic>
          <a:graphicData uri="http://schemas.openxmlformats.org/drawingml/2006/table">
            <a:tbl>
              <a:tblPr/>
              <a:tblGrid>
                <a:gridCol w="1114968"/>
                <a:gridCol w="351723"/>
                <a:gridCol w="2676713"/>
                <a:gridCol w="1928826"/>
                <a:gridCol w="2214578"/>
              </a:tblGrid>
              <a:tr h="411499">
                <a:tc>
                  <a:txBody>
                    <a:bodyPr/>
                    <a:lstStyle/>
                    <a:p>
                      <a:pPr algn="ctr">
                        <a:lnSpc>
                          <a:spcPct val="115000"/>
                        </a:lnSpc>
                        <a:spcAft>
                          <a:spcPts val="0"/>
                        </a:spcAft>
                      </a:pPr>
                      <a:r>
                        <a:rPr lang="ro-RO" sz="1200" b="1" dirty="0">
                          <a:latin typeface="Times New Roman"/>
                          <a:ea typeface="Times New Roman"/>
                          <a:cs typeface="Times New Roman"/>
                        </a:rPr>
                        <a:t>Etapa procesului</a:t>
                      </a:r>
                      <a:endParaRPr lang="ru-RU" sz="1200" dirty="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o-RO" sz="1200" b="1" dirty="0">
                          <a:latin typeface="Times New Roman"/>
                          <a:ea typeface="Times New Roman"/>
                          <a:cs typeface="Times New Roman"/>
                        </a:rPr>
                        <a:t>Pericole potențiale pentru siguranța și calitatea laptelui</a:t>
                      </a:r>
                      <a:endParaRPr lang="ru-RU" sz="1200" dirty="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ro-RO" sz="1200" b="1">
                          <a:latin typeface="Times New Roman"/>
                          <a:ea typeface="Times New Roman"/>
                          <a:cs typeface="Times New Roman"/>
                        </a:rPr>
                        <a:t>Este pericolul potențial semnificativ?</a:t>
                      </a:r>
                      <a:endParaRPr lang="ru-RU" sz="120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a:ea typeface="Times New Roman"/>
                          <a:cs typeface="Times New Roman"/>
                        </a:rPr>
                        <a:t>Măsuri de prevenire</a:t>
                      </a:r>
                      <a:endParaRPr lang="ru-RU" sz="120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7845">
                <a:tc rowSpan="3">
                  <a:txBody>
                    <a:bodyPr/>
                    <a:lstStyle/>
                    <a:p>
                      <a:pPr algn="just">
                        <a:lnSpc>
                          <a:spcPct val="115000"/>
                        </a:lnSpc>
                        <a:spcAft>
                          <a:spcPts val="0"/>
                        </a:spcAft>
                      </a:pPr>
                      <a:r>
                        <a:rPr lang="ro-RO" sz="1200" b="1" i="1" dirty="0">
                          <a:solidFill>
                            <a:srgbClr val="FF0000"/>
                          </a:solidFill>
                          <a:latin typeface="Times New Roman"/>
                          <a:ea typeface="Times New Roman"/>
                          <a:cs typeface="Times New Roman"/>
                        </a:rPr>
                        <a:t>Colectarea laptelui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pPr>
                      <a:r>
                        <a:rPr lang="ro-RO" sz="1200" b="1" i="1" dirty="0">
                          <a:latin typeface="Times New Roman"/>
                          <a:ea typeface="Times New Roman"/>
                          <a:cs typeface="Times New Roman"/>
                        </a:rPr>
                        <a:t>Biologice</a:t>
                      </a:r>
                      <a:endParaRPr lang="ru-RU" sz="1200" dirty="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Numărul total de </a:t>
                      </a:r>
                      <a:r>
                        <a:rPr lang="ro-RO" sz="1200" dirty="0">
                          <a:solidFill>
                            <a:schemeClr val="tx1"/>
                          </a:solidFill>
                          <a:latin typeface="Times New Roman"/>
                          <a:ea typeface="Times New Roman"/>
                          <a:cs typeface="Times New Roman"/>
                        </a:rPr>
                        <a:t>germeni </a:t>
                      </a:r>
                      <a:r>
                        <a:rPr lang="ro-RO" sz="1200" b="1" dirty="0">
                          <a:solidFill>
                            <a:schemeClr val="tx1"/>
                          </a:solidFill>
                          <a:latin typeface="Times New Roman"/>
                          <a:ea typeface="Times New Roman"/>
                          <a:cs typeface="Times New Roman"/>
                        </a:rPr>
                        <a:t>(NTG)</a:t>
                      </a:r>
                      <a:endParaRPr lang="ru-RU" sz="1200" b="1" dirty="0">
                        <a:solidFill>
                          <a:schemeClr val="tx1"/>
                        </a:solidFill>
                        <a:latin typeface="Calibri"/>
                        <a:ea typeface="Times New Roman"/>
                        <a:cs typeface="Times New Roman"/>
                      </a:endParaRPr>
                    </a:p>
                    <a:p>
                      <a:pPr algn="just">
                        <a:lnSpc>
                          <a:spcPct val="115000"/>
                        </a:lnSpc>
                        <a:spcAft>
                          <a:spcPts val="0"/>
                        </a:spcAft>
                      </a:pPr>
                      <a:r>
                        <a:rPr lang="ro-RO" sz="1200" dirty="0">
                          <a:solidFill>
                            <a:schemeClr val="tx1"/>
                          </a:solidFill>
                          <a:latin typeface="Times New Roman"/>
                          <a:ea typeface="Times New Roman"/>
                          <a:cs typeface="Times New Roman"/>
                        </a:rPr>
                        <a:t>Microorganisme </a:t>
                      </a:r>
                      <a:r>
                        <a:rPr lang="ro-RO" sz="1200" dirty="0" smtClean="0">
                          <a:solidFill>
                            <a:schemeClr val="tx1"/>
                          </a:solidFill>
                          <a:latin typeface="Times New Roman"/>
                          <a:ea typeface="Times New Roman"/>
                          <a:cs typeface="Times New Roman"/>
                        </a:rPr>
                        <a:t>patogene( </a:t>
                      </a:r>
                      <a:r>
                        <a:rPr lang="ro-RO" sz="1200" b="1" dirty="0" smtClean="0">
                          <a:solidFill>
                            <a:schemeClr val="tx1"/>
                          </a:solidFill>
                          <a:latin typeface="Times New Roman"/>
                          <a:ea typeface="Times New Roman"/>
                          <a:cs typeface="Times New Roman"/>
                        </a:rPr>
                        <a:t>NTS</a:t>
                      </a:r>
                      <a:r>
                        <a:rPr lang="ro-RO" sz="1200" baseline="0" dirty="0" smtClean="0">
                          <a:solidFill>
                            <a:schemeClr val="tx1"/>
                          </a:solidFill>
                          <a:latin typeface="Times New Roman"/>
                          <a:ea typeface="Times New Roman"/>
                          <a:cs typeface="Times New Roman"/>
                        </a:rPr>
                        <a:t> )</a:t>
                      </a:r>
                      <a:endParaRPr lang="ru-RU" sz="1200" dirty="0">
                        <a:solidFill>
                          <a:schemeClr val="tx1"/>
                        </a:solidFill>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Contaminare de la personalul din ferme și de la centrele de colectare</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Contaminare de la ustensile</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 –poate produce </a:t>
                      </a:r>
                      <a:r>
                        <a:rPr lang="ro-RO" sz="1200" dirty="0" smtClean="0">
                          <a:latin typeface="Times New Roman"/>
                          <a:ea typeface="Times New Roman"/>
                          <a:cs typeface="Times New Roman"/>
                        </a:rPr>
                        <a:t>îmbolnăviri (intoxicații)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ro-RO" sz="1200">
                          <a:latin typeface="Times New Roman"/>
                          <a:ea typeface="Times New Roman"/>
                          <a:cs typeface="Times New Roman"/>
                        </a:rPr>
                        <a:t>-Respingerea laptelui conform Normele sanitar-veterinare privind producerea şi comercializarea laptelui crud;</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-Organizarea instruirilor cu personalul de la centrele de colectare privind spălarea şi dezinfectarea ustensilelor şi a rezervorului de răcire, folosirea materialelor de filtrare la colectare precum şi modul de păstrare a laptelui la centrele de colectare;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-Efectuarea controalor periodice la centrele de colectare;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-Dotarea centrelor de colectare cu instalaţii de răcire;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-Dotarea producătorilor cu materiale igienico- sanitare, cu materiale de filtrare;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-Verificarea carnetelor de sănătate ale animalelor de către medicul veterinar şi tratarea animalelor bolnave la timp;</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 Verificarea carnetelor medicale ale personalului.</a:t>
                      </a:r>
                      <a:endParaRPr lang="ru-RU" sz="120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1415">
                <a:tc vMerge="1">
                  <a:txBody>
                    <a:bodyPr/>
                    <a:lstStyle/>
                    <a:p>
                      <a:endParaRPr lang="ru-RU"/>
                    </a:p>
                  </a:txBody>
                  <a:tcPr/>
                </a:tc>
                <a:tc>
                  <a:txBody>
                    <a:bodyPr/>
                    <a:lstStyle/>
                    <a:p>
                      <a:pPr marL="71755" marR="71755" algn="ctr">
                        <a:lnSpc>
                          <a:spcPct val="115000"/>
                        </a:lnSpc>
                        <a:spcAft>
                          <a:spcPts val="0"/>
                        </a:spcAft>
                      </a:pPr>
                      <a:r>
                        <a:rPr lang="ro-RO" sz="1200" b="1" i="1">
                          <a:latin typeface="Times New Roman"/>
                          <a:ea typeface="Times New Roman"/>
                          <a:cs typeface="Times New Roman"/>
                        </a:rPr>
                        <a:t>Chimice</a:t>
                      </a:r>
                      <a:endParaRPr lang="ru-RU" sz="120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Pesticide</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Antibiotice</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Substanţe neutralizante</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Metale grele</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Aciditate necorespunzătoare </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Conţinutul de grăsime necorespunzător</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 –pot cauza defecte de fabricaţie</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2849967">
                <a:tc vMerge="1">
                  <a:txBody>
                    <a:bodyPr/>
                    <a:lstStyle/>
                    <a:p>
                      <a:endParaRPr lang="ru-RU"/>
                    </a:p>
                  </a:txBody>
                  <a:tcPr/>
                </a:tc>
                <a:tc>
                  <a:txBody>
                    <a:bodyPr/>
                    <a:lstStyle/>
                    <a:p>
                      <a:pPr marL="71755" marR="71755" algn="ctr">
                        <a:lnSpc>
                          <a:spcPct val="115000"/>
                        </a:lnSpc>
                        <a:spcAft>
                          <a:spcPts val="0"/>
                        </a:spcAft>
                      </a:pPr>
                      <a:r>
                        <a:rPr lang="ro-RO" sz="1200" b="1" i="1">
                          <a:latin typeface="Times New Roman"/>
                          <a:ea typeface="Times New Roman"/>
                          <a:cs typeface="Times New Roman"/>
                        </a:rPr>
                        <a:t>Fizice</a:t>
                      </a:r>
                      <a:endParaRPr lang="ru-RU" sz="120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a:latin typeface="Times New Roman"/>
                          <a:ea typeface="Times New Roman"/>
                          <a:cs typeface="Times New Roman"/>
                        </a:rPr>
                        <a:t>Prezenţa corpurilor străine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Lapte cu aspect neomogen, cu sedimente, mucilaginos, provenit de la animale bolnave sau suspecte de boală</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Lapte colostral</a:t>
                      </a:r>
                      <a:endParaRPr lang="ru-RU" sz="120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 este interzisă prelucrarea laptelui necorespunzător</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285720" y="500042"/>
          <a:ext cx="8286806" cy="6117181"/>
        </p:xfrm>
        <a:graphic>
          <a:graphicData uri="http://schemas.openxmlformats.org/drawingml/2006/table">
            <a:tbl>
              <a:tblPr/>
              <a:tblGrid>
                <a:gridCol w="1456484"/>
                <a:gridCol w="329465"/>
                <a:gridCol w="2500330"/>
                <a:gridCol w="1785950"/>
                <a:gridCol w="2214577"/>
              </a:tblGrid>
              <a:tr h="674349">
                <a:tc>
                  <a:txBody>
                    <a:bodyPr/>
                    <a:lstStyle/>
                    <a:p>
                      <a:pPr algn="ctr">
                        <a:lnSpc>
                          <a:spcPct val="115000"/>
                        </a:lnSpc>
                        <a:spcAft>
                          <a:spcPts val="0"/>
                        </a:spcAft>
                      </a:pPr>
                      <a:r>
                        <a:rPr lang="ro-RO" sz="1200" b="1" dirty="0">
                          <a:latin typeface="Times New Roman"/>
                          <a:ea typeface="Times New Roman"/>
                          <a:cs typeface="Times New Roman"/>
                        </a:rPr>
                        <a:t>Etapa procesului</a:t>
                      </a:r>
                      <a:endParaRPr lang="ru-RU" sz="1200" dirty="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o-RO" sz="1200" b="1" dirty="0">
                          <a:latin typeface="Times New Roman"/>
                          <a:ea typeface="Times New Roman"/>
                          <a:cs typeface="Times New Roman"/>
                        </a:rPr>
                        <a:t>Pericole potențiale pentru siguranța și calitatea laptelui</a:t>
                      </a:r>
                      <a:endParaRPr lang="ru-RU" sz="1200" dirty="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algn="ctr">
                        <a:lnSpc>
                          <a:spcPct val="115000"/>
                        </a:lnSpc>
                        <a:spcAft>
                          <a:spcPts val="0"/>
                        </a:spcAft>
                      </a:pPr>
                      <a:r>
                        <a:rPr lang="ro-RO" sz="1200" b="1">
                          <a:latin typeface="Times New Roman"/>
                          <a:ea typeface="Times New Roman"/>
                          <a:cs typeface="Times New Roman"/>
                        </a:rPr>
                        <a:t>Este pericolul potențial semnificativ?</a:t>
                      </a:r>
                      <a:endParaRPr lang="ru-RU" sz="120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a:latin typeface="Times New Roman"/>
                          <a:ea typeface="Times New Roman"/>
                          <a:cs typeface="Times New Roman"/>
                        </a:rPr>
                        <a:t>Măsuri de prevenire</a:t>
                      </a:r>
                      <a:endParaRPr lang="ru-RU" sz="1200">
                        <a:latin typeface="Calibri"/>
                        <a:ea typeface="Times New Roman"/>
                        <a:cs typeface="Times New Roman"/>
                      </a:endParaRPr>
                    </a:p>
                  </a:txBody>
                  <a:tcPr marL="46363" marR="463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3961">
                <a:tc rowSpan="3">
                  <a:txBody>
                    <a:bodyPr/>
                    <a:lstStyle/>
                    <a:p>
                      <a:pPr algn="just">
                        <a:lnSpc>
                          <a:spcPct val="115000"/>
                        </a:lnSpc>
                        <a:spcAft>
                          <a:spcPts val="0"/>
                        </a:spcAft>
                      </a:pPr>
                      <a:r>
                        <a:rPr lang="ro-RO" sz="1200" b="1" i="1" dirty="0">
                          <a:solidFill>
                            <a:srgbClr val="FF0000"/>
                          </a:solidFill>
                          <a:latin typeface="Times New Roman"/>
                          <a:ea typeface="Times New Roman"/>
                          <a:cs typeface="Times New Roman"/>
                        </a:rPr>
                        <a:t>Transportarea laptelui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pPr>
                      <a:r>
                        <a:rPr lang="ro-RO" sz="1200" b="1" i="1">
                          <a:latin typeface="Times New Roman"/>
                          <a:ea typeface="Times New Roman"/>
                          <a:cs typeface="Times New Roman"/>
                        </a:rPr>
                        <a:t>Biologice</a:t>
                      </a:r>
                      <a:endParaRPr lang="ru-RU" sz="120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Contaminare de la mijloacele de transport</a:t>
                      </a:r>
                      <a:endParaRPr lang="ru-RU" sz="1200" dirty="0">
                        <a:latin typeface="Calibri"/>
                        <a:ea typeface="Times New Roman"/>
                        <a:cs typeface="Times New Roman"/>
                      </a:endParaRPr>
                    </a:p>
                    <a:p>
                      <a:pPr algn="just">
                        <a:lnSpc>
                          <a:spcPct val="115000"/>
                        </a:lnSpc>
                        <a:spcAft>
                          <a:spcPts val="0"/>
                        </a:spcAft>
                      </a:pPr>
                      <a:r>
                        <a:rPr lang="ro-RO" sz="1200" dirty="0">
                          <a:latin typeface="Times New Roman"/>
                          <a:ea typeface="Times New Roman"/>
                          <a:cs typeface="Times New Roman"/>
                        </a:rPr>
                        <a:t>Creşterea acidităţii în timpul transportării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Da-poate cauza defecte de fabricaţie</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lnSpc>
                          <a:spcPct val="115000"/>
                        </a:lnSpc>
                        <a:spcAft>
                          <a:spcPts val="0"/>
                        </a:spcAft>
                      </a:pPr>
                      <a:r>
                        <a:rPr lang="ro-RO" sz="1200">
                          <a:latin typeface="Times New Roman"/>
                          <a:ea typeface="Times New Roman"/>
                          <a:cs typeface="Times New Roman"/>
                        </a:rPr>
                        <a:t>-Respectarea măsurilor GMP şi instruirea personalului privind respectarea măsurilor GMP;</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-Folosirea pentru transportul laptelui numai a maşinilor autorizate sanitar veterinar, izoterme sau frigorifice;</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-Igienizarea corespunzătoare a cisternelor, echipamentelor de lucru;</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-Organizarea instrurilor cu personalul de pe mijloacele de transport privind durata si temperatura de transport a laptelui;</a:t>
                      </a:r>
                      <a:endParaRPr lang="ru-RU" sz="1200">
                        <a:latin typeface="Calibri"/>
                        <a:ea typeface="Times New Roman"/>
                        <a:cs typeface="Times New Roman"/>
                      </a:endParaRPr>
                    </a:p>
                    <a:p>
                      <a:pPr algn="just">
                        <a:lnSpc>
                          <a:spcPct val="115000"/>
                        </a:lnSpc>
                        <a:spcAft>
                          <a:spcPts val="0"/>
                        </a:spcAft>
                      </a:pPr>
                      <a:r>
                        <a:rPr lang="ro-RO" sz="1200">
                          <a:latin typeface="Times New Roman"/>
                          <a:ea typeface="Times New Roman"/>
                          <a:cs typeface="Times New Roman"/>
                        </a:rPr>
                        <a:t>-Spălarea mecanizată corespunzătoare.</a:t>
                      </a:r>
                      <a:endParaRPr lang="ru-RU" sz="120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0581">
                <a:tc vMerge="1">
                  <a:txBody>
                    <a:bodyPr/>
                    <a:lstStyle/>
                    <a:p>
                      <a:endParaRPr lang="ru-RU"/>
                    </a:p>
                  </a:txBody>
                  <a:tcPr/>
                </a:tc>
                <a:tc>
                  <a:txBody>
                    <a:bodyPr/>
                    <a:lstStyle/>
                    <a:p>
                      <a:pPr marL="71755" marR="71755" algn="ctr">
                        <a:lnSpc>
                          <a:spcPct val="115000"/>
                        </a:lnSpc>
                        <a:spcAft>
                          <a:spcPts val="0"/>
                        </a:spcAft>
                      </a:pPr>
                      <a:r>
                        <a:rPr lang="ro-RO" sz="1200" b="1" i="1">
                          <a:latin typeface="Times New Roman"/>
                          <a:ea typeface="Times New Roman"/>
                          <a:cs typeface="Times New Roman"/>
                        </a:rPr>
                        <a:t>Chimice</a:t>
                      </a:r>
                      <a:endParaRPr lang="ru-RU" sz="120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a:latin typeface="Times New Roman"/>
                          <a:ea typeface="Times New Roman"/>
                          <a:cs typeface="Times New Roman"/>
                        </a:rPr>
                        <a:t>Prezenţa substanţelor de spălare şi dezinfectare</a:t>
                      </a:r>
                      <a:endParaRPr lang="ru-RU" sz="120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 –poate cauza îmbolnăviri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3688290">
                <a:tc vMerge="1">
                  <a:txBody>
                    <a:bodyPr/>
                    <a:lstStyle/>
                    <a:p>
                      <a:endParaRPr lang="ru-RU"/>
                    </a:p>
                  </a:txBody>
                  <a:tcPr/>
                </a:tc>
                <a:tc>
                  <a:txBody>
                    <a:bodyPr/>
                    <a:lstStyle/>
                    <a:p>
                      <a:pPr marL="71755" marR="71755" algn="ctr">
                        <a:lnSpc>
                          <a:spcPct val="115000"/>
                        </a:lnSpc>
                        <a:spcAft>
                          <a:spcPts val="0"/>
                        </a:spcAft>
                      </a:pPr>
                      <a:r>
                        <a:rPr lang="ro-RO" sz="1200" b="1" i="1">
                          <a:latin typeface="Times New Roman"/>
                          <a:ea typeface="Times New Roman"/>
                          <a:cs typeface="Times New Roman"/>
                        </a:rPr>
                        <a:t>Fizice</a:t>
                      </a:r>
                      <a:endParaRPr lang="ru-RU" sz="1200">
                        <a:latin typeface="Calibri"/>
                        <a:ea typeface="Times New Roman"/>
                        <a:cs typeface="Times New Roman"/>
                      </a:endParaRPr>
                    </a:p>
                  </a:txBody>
                  <a:tcPr marL="46363" marR="4636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a:latin typeface="Times New Roman"/>
                          <a:ea typeface="Times New Roman"/>
                          <a:cs typeface="Times New Roman"/>
                        </a:rPr>
                        <a:t>Nerespectarea regimului de temperatură</a:t>
                      </a:r>
                      <a:endParaRPr lang="ru-RU" sz="120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o-RO" sz="1200" dirty="0">
                          <a:latin typeface="Times New Roman"/>
                          <a:ea typeface="Times New Roman"/>
                          <a:cs typeface="Times New Roman"/>
                        </a:rPr>
                        <a:t>Da –poate provoca alterarea laptelui</a:t>
                      </a:r>
                      <a:endParaRPr lang="ru-RU" sz="1200" dirty="0">
                        <a:latin typeface="Calibri"/>
                        <a:ea typeface="Times New Roman"/>
                        <a:cs typeface="Times New Roman"/>
                      </a:endParaRPr>
                    </a:p>
                  </a:txBody>
                  <a:tcPr marL="46363" marR="463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286808" cy="368280"/>
          </a:xfrm>
        </p:spPr>
        <p:txBody>
          <a:bodyPr>
            <a:normAutofit fontScale="90000"/>
          </a:bodyPr>
          <a:lstStyle/>
          <a:p>
            <a:pPr algn="ctr"/>
            <a:r>
              <a:rPr lang="ro-RO" sz="2000" b="1" dirty="0" smtClean="0">
                <a:solidFill>
                  <a:srgbClr val="C00000"/>
                </a:solidFill>
              </a:rPr>
              <a:t>PRELUCRAREA PRIMARĂ A LAPTELUI LA FERMĂ</a:t>
            </a:r>
            <a:endParaRPr lang="ru-RU" sz="2000" dirty="0">
              <a:solidFill>
                <a:srgbClr val="C00000"/>
              </a:solidFill>
            </a:endParaRPr>
          </a:p>
        </p:txBody>
      </p:sp>
      <p:sp>
        <p:nvSpPr>
          <p:cNvPr id="3" name="Содержимое 2"/>
          <p:cNvSpPr>
            <a:spLocks noGrp="1"/>
          </p:cNvSpPr>
          <p:nvPr>
            <p:ph sz="quarter" idx="1"/>
          </p:nvPr>
        </p:nvSpPr>
        <p:spPr>
          <a:xfrm>
            <a:off x="285720" y="714356"/>
            <a:ext cx="8215370" cy="6143644"/>
          </a:xfrm>
        </p:spPr>
        <p:txBody>
          <a:bodyPr>
            <a:normAutofit fontScale="62500" lnSpcReduction="20000"/>
          </a:bodyPr>
          <a:lstStyle/>
          <a:p>
            <a:pPr marL="0" indent="0">
              <a:buNone/>
            </a:pPr>
            <a:r>
              <a:rPr lang="ro-RO" sz="2900" b="1" dirty="0" smtClean="0">
                <a:solidFill>
                  <a:srgbClr val="C00000"/>
                </a:solidFill>
                <a:latin typeface="Times New Roman" panose="02020603050405020304" pitchFamily="18" charset="0"/>
                <a:cs typeface="Times New Roman" panose="02020603050405020304" pitchFamily="18" charset="0"/>
              </a:rPr>
              <a:t>Filtarea laptelui.</a:t>
            </a:r>
            <a:endParaRPr lang="ru-RU" sz="2900"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ro-RO" dirty="0" smtClean="0"/>
              <a:t>Laptele trebuie filtrat cel puţin o dată înainte de intrarea acestuia în tancul de răcire. Prin filtrare sunt separate impurităţile şi sedimentele, înainte de începerea procesului de răcire a laptelui.</a:t>
            </a:r>
            <a:endParaRPr lang="ru-RU" dirty="0" smtClean="0"/>
          </a:p>
          <a:p>
            <a:pPr marL="0" indent="0">
              <a:buNone/>
            </a:pPr>
            <a:r>
              <a:rPr lang="ro-RO" dirty="0" smtClean="0"/>
              <a:t>Nu se permite utilizarea materialelor textile în scopul filtrării. Laptele trebuie filtrat atât timp cât este cald, imediat după muls, astfel încât globulele de grăsime să poată trece prin filtru. Filtrarea îmbunătăţeşte eficienţa răcirii laptelui.</a:t>
            </a:r>
            <a:endParaRPr lang="ru-RU" dirty="0" smtClean="0"/>
          </a:p>
          <a:p>
            <a:pPr marL="0" indent="0">
              <a:buNone/>
            </a:pPr>
            <a:endParaRPr lang="ru-RU" dirty="0" smtClean="0"/>
          </a:p>
          <a:p>
            <a:pPr marL="0" indent="0">
              <a:buNone/>
            </a:pPr>
            <a:r>
              <a:rPr lang="ro-RO" b="1" dirty="0" smtClean="0">
                <a:solidFill>
                  <a:srgbClr val="C00000"/>
                </a:solidFill>
              </a:rPr>
              <a:t>Răcirea laptelui</a:t>
            </a:r>
            <a:r>
              <a:rPr lang="ro-RO" b="1" dirty="0" smtClean="0">
                <a:solidFill>
                  <a:srgbClr val="FF0000"/>
                </a:solidFill>
              </a:rPr>
              <a:t>.</a:t>
            </a:r>
            <a:endParaRPr lang="ru-RU" dirty="0" smtClean="0">
              <a:solidFill>
                <a:srgbClr val="FF0000"/>
              </a:solidFill>
            </a:endParaRPr>
          </a:p>
          <a:p>
            <a:pPr marL="0" indent="0">
              <a:buNone/>
            </a:pPr>
            <a:r>
              <a:rPr lang="ro-RO" dirty="0" smtClean="0"/>
              <a:t>Numărul de celule somatice (NCS) nu este influienţat de procesul de răcire – celulele sunt moarte. În schimb, numărul total de germeni (NTG) se măreşte considerabil dacă laptele nu este răcit – germenii se multiplică exponenţial la temperaturi ridicate. Reproducţia germenilor nu are loc la temperaturi joase.</a:t>
            </a:r>
            <a:endParaRPr lang="ru-RU" dirty="0" smtClean="0"/>
          </a:p>
          <a:p>
            <a:pPr marL="0" indent="0">
              <a:buNone/>
            </a:pPr>
            <a:r>
              <a:rPr lang="ro-RO" dirty="0" smtClean="0"/>
              <a:t>Laptele trebuie îndată după muls adus la temperatura de6-8°C – atunci când este colectat zilnic, și la 2-4°C, atunci când colectarea/livrarea este efectuată o data la două zile.</a:t>
            </a:r>
          </a:p>
          <a:p>
            <a:pPr marL="0" indent="0">
              <a:buNone/>
            </a:pPr>
            <a:r>
              <a:rPr lang="ro-RO" dirty="0" err="1" smtClean="0"/>
              <a:t>Colostrul</a:t>
            </a:r>
            <a:r>
              <a:rPr lang="ro-RO" dirty="0" smtClean="0"/>
              <a:t> trebuie de îndată adus și depozitat separat la temperatura de 6-8 °C, atunci când este colectat în fiecare zi, și la2-4 °C, atunci când colectarea este efectuată o data la două zile, sau congelat.</a:t>
            </a:r>
          </a:p>
          <a:p>
            <a:pPr marL="0" indent="0">
              <a:buNone/>
            </a:pPr>
            <a:r>
              <a:rPr lang="ro-RO" dirty="0" smtClean="0"/>
              <a:t>Nu este necesar ca agenții economici să respecte regimul de răcire</a:t>
            </a:r>
            <a:r>
              <a:rPr lang="en-US" dirty="0" smtClean="0"/>
              <a:t> </a:t>
            </a:r>
            <a:r>
              <a:rPr lang="ro-RO" dirty="0" smtClean="0"/>
              <a:t>menționat mai sus în cazurile dacă laptele:</a:t>
            </a:r>
          </a:p>
          <a:p>
            <a:pPr marL="0" indent="0">
              <a:buNone/>
            </a:pPr>
            <a:r>
              <a:rPr lang="ro-RO" dirty="0" smtClean="0"/>
              <a:t>a) nu întrunește criteriile prevăzute pentru numărul total de germeni</a:t>
            </a:r>
            <a:r>
              <a:rPr lang="en-US" dirty="0" smtClean="0"/>
              <a:t> NTG (</a:t>
            </a:r>
            <a:r>
              <a:rPr lang="en-US" dirty="0" err="1" smtClean="0"/>
              <a:t>numarul</a:t>
            </a:r>
            <a:r>
              <a:rPr lang="en-US" dirty="0" smtClean="0"/>
              <a:t> total de </a:t>
            </a:r>
            <a:r>
              <a:rPr lang="en-US" dirty="0" err="1" smtClean="0"/>
              <a:t>colonii</a:t>
            </a:r>
            <a:r>
              <a:rPr lang="en-US" dirty="0" smtClean="0"/>
              <a:t> )</a:t>
            </a:r>
            <a:r>
              <a:rPr lang="ro-RO" dirty="0" smtClean="0"/>
              <a:t>,  NTS celulele somatice;</a:t>
            </a:r>
          </a:p>
          <a:p>
            <a:pPr marL="0" indent="0">
              <a:buNone/>
            </a:pPr>
            <a:r>
              <a:rPr lang="ro-RO" dirty="0" smtClean="0"/>
              <a:t>b) este prelucrat în decurs de două ore de la mulgere; </a:t>
            </a:r>
          </a:p>
          <a:p>
            <a:pPr marL="0" indent="0">
              <a:buNone/>
            </a:pPr>
            <a:r>
              <a:rPr lang="ro-RO" dirty="0" smtClean="0"/>
              <a:t>c) este necesară o temperatură mai ridicată din motive tehnologice legate de fabricarea anumitor produse lactate.</a:t>
            </a:r>
          </a:p>
          <a:p>
            <a:pPr marL="0" indent="0" algn="ctr">
              <a:buNone/>
            </a:pPr>
            <a:r>
              <a:rPr lang="ro-RO" dirty="0" smtClean="0"/>
              <a:t> </a:t>
            </a:r>
            <a:endParaRPr lang="ru-RU" dirty="0" smtClean="0">
              <a:solidFill>
                <a:srgbClr val="FF0000"/>
              </a:solidFill>
            </a:endParaRPr>
          </a:p>
          <a:p>
            <a:pPr marL="0" indent="0" algn="ctr">
              <a:buNone/>
            </a:pPr>
            <a:r>
              <a:rPr lang="ro-RO" b="1" i="1" dirty="0" smtClean="0">
                <a:solidFill>
                  <a:srgbClr val="FF0000"/>
                </a:solidFill>
              </a:rPr>
              <a:t>Planificaţi-vă şi dezvoltaţi-vă cu atenţie un sistem şi o rutină proprii de curăţenie, cel mai bine cerând sfatul unui consultant tehnic la alegerea dumneavoastră. </a:t>
            </a:r>
            <a:endParaRPr lang="ru-RU" dirty="0" smtClean="0">
              <a:solidFill>
                <a:srgbClr val="FF0000"/>
              </a:solidFill>
            </a:endParaRPr>
          </a:p>
          <a:p>
            <a:pPr>
              <a:buNone/>
            </a:pPr>
            <a:endParaRPr lang="ru-RU" dirty="0"/>
          </a:p>
        </p:txBody>
      </p:sp>
    </p:spTree>
    <p:extLst>
      <p:ext uri="{BB962C8B-B14F-4D97-AF65-F5344CB8AC3E}">
        <p14:creationId xmlns:p14="http://schemas.microsoft.com/office/powerpoint/2010/main" val="23152102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501122" cy="511156"/>
          </a:xfrm>
        </p:spPr>
        <p:txBody>
          <a:bodyPr>
            <a:normAutofit/>
          </a:bodyPr>
          <a:lstStyle/>
          <a:p>
            <a:pPr algn="ctr"/>
            <a:r>
              <a:rPr lang="ro-RO" sz="2400" b="1" dirty="0" smtClean="0">
                <a:solidFill>
                  <a:srgbClr val="FF0000"/>
                </a:solidFill>
              </a:rPr>
              <a:t>CERINȚELE FAȚĂ DE TRANSPORTAREA LAPTELUI</a:t>
            </a:r>
            <a:endParaRPr lang="ru-RU" sz="2400" dirty="0">
              <a:solidFill>
                <a:srgbClr val="FF0000"/>
              </a:solidFill>
            </a:endParaRPr>
          </a:p>
        </p:txBody>
      </p:sp>
      <p:sp>
        <p:nvSpPr>
          <p:cNvPr id="3" name="Содержимое 2"/>
          <p:cNvSpPr>
            <a:spLocks noGrp="1"/>
          </p:cNvSpPr>
          <p:nvPr>
            <p:ph sz="quarter" idx="1"/>
          </p:nvPr>
        </p:nvSpPr>
        <p:spPr>
          <a:xfrm>
            <a:off x="457200" y="1142984"/>
            <a:ext cx="8186766" cy="5330968"/>
          </a:xfrm>
        </p:spPr>
        <p:txBody>
          <a:bodyPr>
            <a:normAutofit lnSpcReduction="10000"/>
          </a:bodyPr>
          <a:lstStyle/>
          <a:p>
            <a:pPr marL="0" indent="719138" algn="just">
              <a:buNone/>
            </a:pPr>
            <a:r>
              <a:rPr lang="ro-RO" dirty="0" smtClean="0"/>
              <a:t>Laptele se transportă fără ambalaj cu automobile-cisterne specializate.</a:t>
            </a:r>
          </a:p>
          <a:p>
            <a:pPr marL="0" indent="719138" algn="just">
              <a:buNone/>
            </a:pPr>
            <a:r>
              <a:rPr lang="ro-RO" dirty="0" smtClean="0"/>
              <a:t>Expeditorul de mărfuri este obligat să prezinte laptele vărsat în bidoane metalice cositorite și cisterne sigilate de expeditorul de mărfuri.</a:t>
            </a:r>
          </a:p>
          <a:p>
            <a:pPr marL="0" indent="719138" algn="just">
              <a:buNone/>
            </a:pPr>
            <a:r>
              <a:rPr lang="ro-RO" dirty="0" smtClean="0"/>
              <a:t>În timpul transportului este necesar ca răcirea să fie menținută, iar la sosirea în unitatea de destinație temperatura laptelui nu trebuie să fie mai mare </a:t>
            </a:r>
            <a:r>
              <a:rPr lang="ro-RO" b="1" dirty="0" smtClean="0"/>
              <a:t>de 6 °C.</a:t>
            </a:r>
          </a:p>
          <a:p>
            <a:pPr marL="0" indent="719138" algn="just">
              <a:buNone/>
            </a:pPr>
            <a:r>
              <a:rPr lang="ro-RO" dirty="0" smtClean="0"/>
              <a:t>Primirea și predarea laptelui în cazul transportului fără ambalaj se efectuează sub sigiliul expeditorului de mărfuri.</a:t>
            </a:r>
          </a:p>
          <a:p>
            <a:pPr marL="0" indent="719138" algn="just">
              <a:buNone/>
            </a:pPr>
            <a:r>
              <a:rPr lang="ro-RO" dirty="0" smtClean="0"/>
              <a:t>Laptele trebuie să fie însoțit de acte ce confirma proveniența lui  în conformitate cu regulile stabilite de cadrul normativ național.</a:t>
            </a:r>
          </a:p>
          <a:p>
            <a:pPr>
              <a:buNone/>
            </a:pPr>
            <a:endParaRPr lang="ru-RU" dirty="0"/>
          </a:p>
        </p:txBody>
      </p:sp>
    </p:spTree>
    <p:extLst>
      <p:ext uri="{BB962C8B-B14F-4D97-AF65-F5344CB8AC3E}">
        <p14:creationId xmlns:p14="http://schemas.microsoft.com/office/powerpoint/2010/main" val="2112704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normAutofit/>
          </a:bodyPr>
          <a:lstStyle/>
          <a:p>
            <a:pPr algn="ctr"/>
            <a:r>
              <a:rPr lang="ro-RO" sz="2400" b="1" dirty="0" smtClean="0">
                <a:solidFill>
                  <a:srgbClr val="C00000"/>
                </a:solidFill>
              </a:rPr>
              <a:t>PUNCTELE DE COLECTARE, REGULI DE PREDARE/COLECTARE A LAPTELUI</a:t>
            </a:r>
            <a:endParaRPr lang="ru-RU" sz="2400" dirty="0">
              <a:solidFill>
                <a:srgbClr val="C00000"/>
              </a:solidFill>
            </a:endParaRPr>
          </a:p>
        </p:txBody>
      </p:sp>
      <p:sp>
        <p:nvSpPr>
          <p:cNvPr id="3" name="Содержимое 2"/>
          <p:cNvSpPr>
            <a:spLocks noGrp="1"/>
          </p:cNvSpPr>
          <p:nvPr>
            <p:ph sz="quarter" idx="1"/>
          </p:nvPr>
        </p:nvSpPr>
        <p:spPr>
          <a:xfrm>
            <a:off x="214282" y="1142984"/>
            <a:ext cx="8143932" cy="5330968"/>
          </a:xfrm>
        </p:spPr>
        <p:txBody>
          <a:bodyPr>
            <a:normAutofit fontScale="92500" lnSpcReduction="20000"/>
          </a:bodyPr>
          <a:lstStyle/>
          <a:p>
            <a:pPr marL="0" indent="719138" algn="just">
              <a:buNone/>
            </a:pPr>
            <a:r>
              <a:rPr lang="ro-RO" sz="2100" dirty="0" smtClean="0"/>
              <a:t>Punctele de colectarea laptelui încep recepţionarea laptelui de la deţinătorii de lapte materie primă în jurul orelor 6</a:t>
            </a:r>
            <a:r>
              <a:rPr lang="ro-RO" sz="2100" baseline="30000" dirty="0" smtClean="0"/>
              <a:t>30</a:t>
            </a:r>
            <a:r>
              <a:rPr lang="ro-RO" sz="2100" dirty="0" smtClean="0"/>
              <a:t>-8</a:t>
            </a:r>
            <a:r>
              <a:rPr lang="ro-RO" sz="2100" baseline="30000" dirty="0" smtClean="0"/>
              <a:t>30</a:t>
            </a:r>
            <a:r>
              <a:rPr lang="ro-RO" sz="2100" dirty="0" smtClean="0"/>
              <a:t>.Recepţionarea laptelui de la populația de la sate are loc în baza unui document  </a:t>
            </a:r>
            <a:r>
              <a:rPr lang="ro-RO" sz="2100" b="1" dirty="0" smtClean="0"/>
              <a:t>Carnet de </a:t>
            </a:r>
            <a:r>
              <a:rPr lang="ro-RO" sz="2100" dirty="0" smtClean="0"/>
              <a:t>sănătate p/u animalele întreținute în unități non profesionale de la care se valorifică produse de origine animale (Anexa 1) ; si </a:t>
            </a:r>
            <a:r>
              <a:rPr lang="ro-RO" sz="2100" b="1" dirty="0" smtClean="0"/>
              <a:t>Declarația pe propria răspundere pentru lapte crud </a:t>
            </a:r>
            <a:r>
              <a:rPr lang="ro-RO" sz="2100" dirty="0" smtClean="0"/>
              <a:t>(ANEXA 13) ordin 57/2023 , </a:t>
            </a:r>
            <a:endParaRPr lang="ru-RU" sz="2100" dirty="0" smtClean="0"/>
          </a:p>
          <a:p>
            <a:pPr marL="0" indent="719138" algn="just">
              <a:buNone/>
            </a:pPr>
            <a:r>
              <a:rPr lang="ro-RO" sz="2100" b="1" dirty="0" smtClean="0">
                <a:solidFill>
                  <a:srgbClr val="0070C0"/>
                </a:solidFill>
              </a:rPr>
              <a:t>Reguli referitoare la colectarea laptelui</a:t>
            </a:r>
            <a:endParaRPr lang="ru-RU" sz="2100" dirty="0" smtClean="0">
              <a:solidFill>
                <a:srgbClr val="0070C0"/>
              </a:solidFill>
            </a:endParaRPr>
          </a:p>
          <a:p>
            <a:pPr marL="0" indent="719138" algn="just">
              <a:buNone/>
            </a:pPr>
            <a:r>
              <a:rPr lang="ro-RO" sz="2100" dirty="0" smtClean="0"/>
              <a:t>1.Bidoanele în care este colectat laptele,trebuie să fie curate, degresate, fară crăpături şi găuri, cu capac ermetic.</a:t>
            </a:r>
            <a:endParaRPr lang="ru-RU" sz="2100" dirty="0" smtClean="0"/>
          </a:p>
          <a:p>
            <a:pPr marL="0" indent="719138" algn="just">
              <a:buNone/>
            </a:pPr>
            <a:r>
              <a:rPr lang="ro-RO" sz="2100" dirty="0" smtClean="0"/>
              <a:t>2. Asiguraţi-vă că laptele este colectat de la animale sănătoase. În cazuri suspecte de boală colectaţi laptele în bidoane aparte.</a:t>
            </a:r>
            <a:endParaRPr lang="ru-RU" sz="2100" dirty="0" smtClean="0"/>
          </a:p>
          <a:p>
            <a:pPr marL="0" indent="719138" algn="just">
              <a:buNone/>
            </a:pPr>
            <a:r>
              <a:rPr lang="ro-RO" sz="2100" dirty="0" smtClean="0"/>
              <a:t>3. Asiguraţi-vă că laptele colectat corespunde parametrilor necesari ca: </a:t>
            </a:r>
            <a:r>
              <a:rPr lang="ro-RO" sz="2100" b="1" i="1" dirty="0" smtClean="0"/>
              <a:t>temperatura, aciditate Titrabilă ,grăsime, densitate</a:t>
            </a:r>
            <a:r>
              <a:rPr lang="ro-RO" sz="2100" dirty="0" smtClean="0"/>
              <a:t>.</a:t>
            </a:r>
            <a:endParaRPr lang="ru-RU" sz="2100" dirty="0" smtClean="0"/>
          </a:p>
          <a:p>
            <a:pPr marL="0" indent="719138" algn="just">
              <a:buNone/>
            </a:pPr>
            <a:r>
              <a:rPr lang="ro-RO" sz="2100" dirty="0" smtClean="0"/>
              <a:t>4. Transportaţi imediat laptele la punctele de colectare, pentru a evita contaminarea fizică,chimică şi microbiologică.</a:t>
            </a:r>
            <a:endParaRPr lang="ru-RU" sz="2100" dirty="0" smtClean="0"/>
          </a:p>
          <a:p>
            <a:pPr marL="0" indent="719138" algn="just">
              <a:buNone/>
            </a:pPr>
            <a:r>
              <a:rPr lang="ro-RO" dirty="0" smtClean="0"/>
              <a:t> </a:t>
            </a:r>
            <a:endParaRPr lang="ru-RU" dirty="0" smtClean="0"/>
          </a:p>
          <a:p>
            <a:pPr marL="0" indent="719138" algn="just">
              <a:buNone/>
            </a:pPr>
            <a:r>
              <a:rPr lang="ro-RO" sz="2100" b="1" dirty="0" smtClean="0">
                <a:solidFill>
                  <a:srgbClr val="FF0000"/>
                </a:solidFill>
              </a:rPr>
              <a:t>Se interzice </a:t>
            </a:r>
            <a:r>
              <a:rPr lang="ro-RO" sz="2100" dirty="0" smtClean="0"/>
              <a:t>predarea laptelui provenit de la o vacă tratată cu antibiotice, fără respectarea termenului de așteptare, sau predarea laptelui obținut de la o vacă bolnavă.Asemenea lapte poate contamina un volum de 2-3 tone de lapte curat</a:t>
            </a:r>
            <a:r>
              <a:rPr lang="ro-RO" dirty="0" smtClean="0"/>
              <a:t>.</a:t>
            </a:r>
            <a:endParaRPr lang="ru-RU" dirty="0" smtClean="0"/>
          </a:p>
          <a:p>
            <a:pPr>
              <a:buNone/>
            </a:pPr>
            <a:endParaRPr lang="ru-RU" dirty="0"/>
          </a:p>
        </p:txBody>
      </p:sp>
    </p:spTree>
    <p:extLst>
      <p:ext uri="{BB962C8B-B14F-4D97-AF65-F5344CB8AC3E}">
        <p14:creationId xmlns:p14="http://schemas.microsoft.com/office/powerpoint/2010/main" val="420497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normAutofit fontScale="90000"/>
          </a:bodyPr>
          <a:lstStyle/>
          <a:p>
            <a:pPr algn="ctr"/>
            <a:r>
              <a:rPr lang="ro-RO" b="1" dirty="0" smtClean="0">
                <a:solidFill>
                  <a:srgbClr val="C00000"/>
                </a:solidFill>
              </a:rPr>
              <a:t>IGIENA PERSONALULUI IMPLICAT ÎN OBȚINEREA LAPTELUI-MATERIE PRIMĂ</a:t>
            </a:r>
            <a:endParaRPr lang="ru-RU" dirty="0">
              <a:solidFill>
                <a:srgbClr val="C00000"/>
              </a:solidFill>
            </a:endParaRPr>
          </a:p>
        </p:txBody>
      </p:sp>
      <p:sp>
        <p:nvSpPr>
          <p:cNvPr id="3" name="Содержимое 2"/>
          <p:cNvSpPr>
            <a:spLocks noGrp="1"/>
          </p:cNvSpPr>
          <p:nvPr>
            <p:ph sz="quarter" idx="1"/>
          </p:nvPr>
        </p:nvSpPr>
        <p:spPr>
          <a:xfrm>
            <a:off x="457200" y="1357298"/>
            <a:ext cx="7758138" cy="5116654"/>
          </a:xfrm>
        </p:spPr>
        <p:txBody>
          <a:bodyPr>
            <a:normAutofit lnSpcReduction="10000"/>
          </a:bodyPr>
          <a:lstStyle/>
          <a:p>
            <a:pPr marL="0" indent="0" algn="just">
              <a:buNone/>
            </a:pPr>
            <a:r>
              <a:rPr lang="ro-RO" b="1" dirty="0" smtClean="0">
                <a:solidFill>
                  <a:srgbClr val="C00000"/>
                </a:solidFill>
              </a:rPr>
              <a:t>Igiena pielii.</a:t>
            </a:r>
            <a:r>
              <a:rPr lang="ro-RO" b="1" dirty="0" smtClean="0"/>
              <a:t> </a:t>
            </a:r>
            <a:r>
              <a:rPr lang="ro-RO" dirty="0" smtClean="0"/>
              <a:t>Pe parcursul zilei pe piele se depun substanţe toxice eliminate odată cu transpiraţia,praful, microorganizmele, elemente ce duc la astuparea porilor. Operatorii trebuie sa mențină pielea curată şi ordonată, iar leziunile prelucrate cu medicamente trebuie să fie închise cu bandaje din material rezistent la apă.</a:t>
            </a:r>
          </a:p>
          <a:p>
            <a:pPr marL="0" indent="0" algn="just">
              <a:buNone/>
            </a:pPr>
            <a:endParaRPr lang="ru-RU" dirty="0" smtClean="0"/>
          </a:p>
          <a:p>
            <a:pPr marL="0" indent="0" algn="just">
              <a:buNone/>
            </a:pPr>
            <a:r>
              <a:rPr lang="ro-RO" b="1" dirty="0" smtClean="0">
                <a:solidFill>
                  <a:srgbClr val="C00000"/>
                </a:solidFill>
              </a:rPr>
              <a:t>Igiena mîinilor. </a:t>
            </a:r>
            <a:r>
              <a:rPr lang="ro-RO" dirty="0" smtClean="0"/>
              <a:t>Pe mâinile nespălate și neprotejate, fără mănuși sunt în jur de circa 5 milioane de germeni, în timp ce pe mâinele spălate numărul lor se reduce semnificativ la circa câteva sute sau mii de germeni. Prin spălarea mâinilor are loc reducerea riscurilor de contaminare a laptelui.</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71480"/>
            <a:ext cx="5543560" cy="5902472"/>
          </a:xfrm>
        </p:spPr>
        <p:txBody>
          <a:bodyPr>
            <a:normAutofit fontScale="70000" lnSpcReduction="20000"/>
          </a:bodyPr>
          <a:lstStyle/>
          <a:p>
            <a:pPr algn="just">
              <a:buNone/>
            </a:pPr>
            <a:r>
              <a:rPr lang="ro-RO" b="1" dirty="0" smtClean="0">
                <a:solidFill>
                  <a:srgbClr val="0070C0"/>
                </a:solidFill>
              </a:rPr>
              <a:t>Procedura de spălare a mâinilor:</a:t>
            </a:r>
            <a:endParaRPr lang="ru-RU" dirty="0" smtClean="0">
              <a:solidFill>
                <a:srgbClr val="0070C0"/>
              </a:solidFill>
            </a:endParaRPr>
          </a:p>
          <a:p>
            <a:pPr algn="just">
              <a:buNone/>
            </a:pPr>
            <a:r>
              <a:rPr lang="ro-RO" dirty="0" smtClean="0"/>
              <a:t>- dezgoliţi mâinile şi antebraţele până la coate;</a:t>
            </a:r>
            <a:endParaRPr lang="ru-RU" dirty="0" smtClean="0"/>
          </a:p>
          <a:p>
            <a:pPr algn="just">
              <a:buNone/>
            </a:pPr>
            <a:r>
              <a:rPr lang="ro-RO" dirty="0" smtClean="0"/>
              <a:t>- udaţi cu apă potabilă/de la reţea mâinile şi pumnii;</a:t>
            </a:r>
            <a:endParaRPr lang="ru-RU" dirty="0" smtClean="0"/>
          </a:p>
          <a:p>
            <a:pPr algn="just">
              <a:buNone/>
            </a:pPr>
            <a:r>
              <a:rPr lang="ro-RO" dirty="0" smtClean="0"/>
              <a:t>- aplicaţi o doză de săpun solidsau lichid;</a:t>
            </a:r>
            <a:endParaRPr lang="ru-RU" dirty="0" smtClean="0"/>
          </a:p>
          <a:p>
            <a:pPr algn="just">
              <a:buNone/>
            </a:pPr>
            <a:r>
              <a:rPr lang="ro-RO" dirty="0" smtClean="0"/>
              <a:t>- spălaţi fiecare mână (spaţiile interdigitale, periunghiale, pulpa degetelor, pumnul) timp de circa 2minute;</a:t>
            </a:r>
            <a:endParaRPr lang="ru-RU" dirty="0" smtClean="0"/>
          </a:p>
          <a:p>
            <a:pPr algn="just">
              <a:buNone/>
            </a:pPr>
            <a:r>
              <a:rPr lang="ro-RO" dirty="0" smtClean="0"/>
              <a:t>- clătiţi abundent sub jet de apă;</a:t>
            </a:r>
            <a:endParaRPr lang="ru-RU" dirty="0" smtClean="0"/>
          </a:p>
          <a:p>
            <a:pPr algn="just">
              <a:buNone/>
            </a:pPr>
            <a:r>
              <a:rPr lang="ro-RO" dirty="0" smtClean="0"/>
              <a:t>- ştergeţi mâinile prin tamponare cu prosop curat.</a:t>
            </a:r>
            <a:endParaRPr lang="ru-RU" dirty="0" smtClean="0"/>
          </a:p>
          <a:p>
            <a:pPr algn="just">
              <a:buNone/>
            </a:pPr>
            <a:r>
              <a:rPr lang="ro-RO" b="1" dirty="0" smtClean="0">
                <a:solidFill>
                  <a:srgbClr val="C00000"/>
                </a:solidFill>
              </a:rPr>
              <a:t>Igiena părului. </a:t>
            </a:r>
            <a:r>
              <a:rPr lang="ro-RO" dirty="0" smtClean="0"/>
              <a:t>Se realizează prin spălare,înlaturînd microorganismele existente pe pielea capului.La obținerea laptelui, în timpul mulsului, acoperirea părului este obligatorie.După dușul efectuat la intrare în schimb la fermele mari, se îmbracă bonete curate sau alte elemente similare de protecţie,caretrebuie să acopere în totalitate părul,pentru a preveni căderea acestuia în lapte.</a:t>
            </a:r>
            <a:endParaRPr lang="ru-RU" dirty="0" smtClean="0"/>
          </a:p>
          <a:p>
            <a:pPr algn="just">
              <a:buNone/>
            </a:pPr>
            <a:r>
              <a:rPr lang="ro-RO" b="1" dirty="0" smtClean="0">
                <a:solidFill>
                  <a:srgbClr val="FF0000"/>
                </a:solidFill>
              </a:rPr>
              <a:t>Recomandare:</a:t>
            </a:r>
            <a:endParaRPr lang="ru-RU" dirty="0" smtClean="0">
              <a:solidFill>
                <a:srgbClr val="FF0000"/>
              </a:solidFill>
            </a:endParaRPr>
          </a:p>
          <a:p>
            <a:pPr marL="0" indent="0" algn="ctr">
              <a:buNone/>
            </a:pPr>
            <a:r>
              <a:rPr lang="ro-RO" b="1" i="1" dirty="0" smtClean="0">
                <a:solidFill>
                  <a:srgbClr val="0070C0"/>
                </a:solidFill>
              </a:rPr>
              <a:t>Mănuşile nu exclud și nu substituie spălarea obligatorie a mâinilor</a:t>
            </a:r>
            <a:endParaRPr lang="ru-RU" dirty="0" smtClean="0">
              <a:solidFill>
                <a:srgbClr val="0070C0"/>
              </a:solidFill>
            </a:endParaRPr>
          </a:p>
          <a:p>
            <a:pPr marL="0" indent="0" algn="ctr">
              <a:buNone/>
            </a:pPr>
            <a:r>
              <a:rPr lang="ro-RO" b="1" i="1" dirty="0" smtClean="0">
                <a:solidFill>
                  <a:srgbClr val="0070C0"/>
                </a:solidFill>
              </a:rPr>
              <a:t>Unghiile trebuie bine prelucrate şi tăiate scurt.</a:t>
            </a:r>
            <a:endParaRPr lang="ru-RU" dirty="0" smtClean="0">
              <a:solidFill>
                <a:srgbClr val="0070C0"/>
              </a:solidFill>
            </a:endParaRPr>
          </a:p>
          <a:p>
            <a:pPr marL="0" indent="0" algn="ctr">
              <a:buNone/>
            </a:pPr>
            <a:r>
              <a:rPr lang="ro-RO" b="1" i="1" dirty="0" smtClean="0">
                <a:solidFill>
                  <a:srgbClr val="0070C0"/>
                </a:solidFill>
              </a:rPr>
              <a:t>Nu se recomandă să se poarte bijuterii sau accesorii,folosirea deodoranților puternici.</a:t>
            </a:r>
            <a:endParaRPr lang="ru-RU" dirty="0" smtClean="0">
              <a:solidFill>
                <a:srgbClr val="0070C0"/>
              </a:solidFill>
            </a:endParaRPr>
          </a:p>
          <a:p>
            <a:pPr>
              <a:buNone/>
            </a:pPr>
            <a:endParaRPr lang="ru-RU" dirty="0"/>
          </a:p>
        </p:txBody>
      </p:sp>
      <p:pic>
        <p:nvPicPr>
          <p:cNvPr id="4" name="Рисунок 3" descr="D:\Documente\Victor\Ghid puncte de colectare\spala_te_pe_maini.jpg"/>
          <p:cNvPicPr/>
          <p:nvPr/>
        </p:nvPicPr>
        <p:blipFill>
          <a:blip r:embed="rId2" cstate="print"/>
          <a:srcRect/>
          <a:stretch>
            <a:fillRect/>
          </a:stretch>
        </p:blipFill>
        <p:spPr bwMode="auto">
          <a:xfrm>
            <a:off x="6215074" y="857232"/>
            <a:ext cx="2500330" cy="2143140"/>
          </a:xfrm>
          <a:prstGeom prst="rect">
            <a:avLst/>
          </a:prstGeom>
          <a:ln w="127000" cap="sq">
            <a:solidFill>
              <a:srgbClr val="00B050"/>
            </a:solidFill>
            <a:miter lim="800000"/>
          </a:ln>
          <a:effectLst>
            <a:outerShdw blurRad="57150" dist="50800" dir="2700000" algn="tl" rotWithShape="0">
              <a:srgbClr val="000000">
                <a:alpha val="40000"/>
              </a:srgbClr>
            </a:outerShdw>
          </a:effec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4598" t="24161" r="37077" b="36913"/>
          <a:stretch/>
        </p:blipFill>
        <p:spPr bwMode="auto">
          <a:xfrm>
            <a:off x="6143636" y="3357562"/>
            <a:ext cx="2643206" cy="2857520"/>
          </a:xfrm>
          <a:prstGeom prst="rect">
            <a:avLst/>
          </a:prstGeom>
          <a:ln w="127000" cap="sq">
            <a:solidFill>
              <a:srgbClr val="00B050"/>
            </a:solidFill>
            <a:miter lim="800000"/>
          </a:ln>
          <a:effectLst>
            <a:outerShdw blurRad="57150" dist="50800" dir="2700000" algn="tl" rotWithShape="0">
              <a:srgbClr val="000000">
                <a:alpha val="40000"/>
              </a:srgbClr>
            </a:outerShdw>
          </a:effectLst>
          <a:extLst>
            <a:ext uri="{53640926-AAD7-44D8-BBD7-CCE9431645EC}">
              <a14:shadowObscured xmlns:a14="http://schemas.microsoft.com/office/drawing/2010/main"/>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429684" cy="1143000"/>
          </a:xfrm>
        </p:spPr>
        <p:txBody>
          <a:bodyPr/>
          <a:lstStyle/>
          <a:p>
            <a:pPr algn="ctr"/>
            <a:r>
              <a:rPr lang="ro-RO" b="1" dirty="0" smtClean="0">
                <a:solidFill>
                  <a:srgbClr val="C00000"/>
                </a:solidFill>
              </a:rPr>
              <a:t>Cerințe față de personalul punctelor de colectare</a:t>
            </a:r>
            <a:endParaRPr lang="ru-RU" dirty="0">
              <a:solidFill>
                <a:srgbClr val="C00000"/>
              </a:solidFill>
            </a:endParaRPr>
          </a:p>
        </p:txBody>
      </p:sp>
      <p:sp>
        <p:nvSpPr>
          <p:cNvPr id="3" name="Содержимое 2"/>
          <p:cNvSpPr>
            <a:spLocks noGrp="1"/>
          </p:cNvSpPr>
          <p:nvPr>
            <p:ph sz="quarter" idx="1"/>
          </p:nvPr>
        </p:nvSpPr>
        <p:spPr>
          <a:xfrm>
            <a:off x="457200" y="1600200"/>
            <a:ext cx="8043890" cy="4873752"/>
          </a:xfrm>
        </p:spPr>
        <p:txBody>
          <a:bodyPr>
            <a:normAutofit lnSpcReduction="10000"/>
          </a:bodyPr>
          <a:lstStyle/>
          <a:p>
            <a:pPr marL="0" indent="719138" algn="just">
              <a:buNone/>
            </a:pPr>
            <a:r>
              <a:rPr lang="ro-RO" dirty="0" smtClean="0"/>
              <a:t>Personalul de la punctele de colectare angajate în cîmpul muncii trebuie sa deţină cunoștinţe în domeniulcerințelor de – igienă, siguranței și calității laptelui, să fie instruit de angajator, să dețină în mod obligatoriu carnet medical. Îmbrăcămintea trebuie să fie curată (halat alb, bonetă pentru a acoperi părul) și încălţăminte specială, să respecte un nivel înalt de igienă personală și să utilizeze instalaţii adecvate disponibile la locul de lucru pentru spălarea mîinilor şi braţelor</a:t>
            </a:r>
            <a:endParaRPr lang="ru-RU" dirty="0" smtClean="0"/>
          </a:p>
          <a:p>
            <a:pPr marL="0" indent="719138" algn="just">
              <a:buNone/>
            </a:pPr>
            <a:r>
              <a:rPr lang="ro-RO" dirty="0" smtClean="0"/>
              <a:t>Pentru deservirea punctelor de colectare sunt angajate 2 persoane:</a:t>
            </a:r>
            <a:endParaRPr lang="ru-RU" dirty="0" smtClean="0"/>
          </a:p>
          <a:p>
            <a:pPr marL="0" indent="719138" algn="just">
              <a:buNone/>
            </a:pPr>
            <a:r>
              <a:rPr lang="ro-RO" i="1" dirty="0" smtClean="0"/>
              <a:t>1. </a:t>
            </a:r>
            <a:r>
              <a:rPr lang="ro-RO" i="1" dirty="0" err="1" smtClean="0"/>
              <a:t>Recepţionist</a:t>
            </a:r>
            <a:r>
              <a:rPr lang="ro-RO" i="1" dirty="0" smtClean="0"/>
              <a:t> de materie primă.</a:t>
            </a:r>
            <a:endParaRPr lang="ru-RU" i="1" dirty="0" smtClean="0"/>
          </a:p>
          <a:p>
            <a:pPr marL="0" indent="719138" algn="just">
              <a:buNone/>
            </a:pPr>
            <a:r>
              <a:rPr lang="ro-RO" i="1" dirty="0" smtClean="0"/>
              <a:t>2. Şofer - laborant.</a:t>
            </a:r>
            <a:endParaRPr lang="ru-RU" i="1" dirty="0" smtClean="0"/>
          </a:p>
          <a:p>
            <a:pPr>
              <a:buNone/>
            </a:pP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796908"/>
          </a:xfrm>
        </p:spPr>
        <p:txBody>
          <a:bodyPr>
            <a:normAutofit/>
          </a:bodyPr>
          <a:lstStyle/>
          <a:p>
            <a:pPr algn="ctr"/>
            <a:r>
              <a:rPr lang="ro-RO" sz="2200" b="1" dirty="0" smtClean="0">
                <a:solidFill>
                  <a:srgbClr val="C00000"/>
                </a:solidFill>
                <a:latin typeface="Times New Roman" panose="02020603050405020304" pitchFamily="18" charset="0"/>
                <a:cs typeface="Times New Roman" panose="02020603050405020304" pitchFamily="18" charset="0"/>
              </a:rPr>
              <a:t>Cerințe fată de exploatațiile de producerea laptelui </a:t>
            </a:r>
            <a:endParaRPr lang="ru-RU" sz="2200" b="1" dirty="0">
              <a:solidFill>
                <a:srgbClr val="C0000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quarter" idx="1"/>
          </p:nvPr>
        </p:nvSpPr>
        <p:spPr>
          <a:xfrm>
            <a:off x="214282" y="1142984"/>
            <a:ext cx="8072494" cy="5330968"/>
          </a:xfrm>
        </p:spPr>
        <p:txBody>
          <a:bodyPr>
            <a:normAutofit/>
          </a:bodyPr>
          <a:lstStyle/>
          <a:p>
            <a:r>
              <a:rPr lang="ro-RO" dirty="0">
                <a:latin typeface="Times New Roman" panose="02020603050405020304" pitchFamily="18" charset="0"/>
                <a:cs typeface="Times New Roman" panose="02020603050405020304" pitchFamily="18" charset="0"/>
              </a:rPr>
              <a:t>Ferma este autorizată și deține  un număr de înregistrare ; https://eansa.gov.md/</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Ferma de animale trebuie sa fie autorizată și înregistrată în Sistemul Informațional Integrat pentru Siguranța Alimentelor </a:t>
            </a:r>
            <a:r>
              <a:rPr lang="en-US" dirty="0" smtClean="0">
                <a:latin typeface="Times New Roman" panose="02020603050405020304" pitchFamily="18" charset="0"/>
                <a:cs typeface="Times New Roman" panose="02020603050405020304" pitchFamily="18" charset="0"/>
              </a:rPr>
              <a:t> (SIISA) </a:t>
            </a:r>
            <a:r>
              <a:rPr lang="ro-RO"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0"/>
            <a:r>
              <a:rPr lang="ro-RO" dirty="0">
                <a:latin typeface="Times New Roman" panose="02020603050405020304" pitchFamily="18" charset="0"/>
                <a:cs typeface="Times New Roman" panose="02020603050405020304" pitchFamily="18" charset="0"/>
              </a:rPr>
              <a:t>Toate animalele din exploatație trebuie să fie identificate și înregistrate în registrul de stat al </a:t>
            </a:r>
            <a:r>
              <a:rPr lang="ro-RO" dirty="0" smtClean="0">
                <a:latin typeface="Times New Roman" panose="02020603050405020304" pitchFamily="18" charset="0"/>
                <a:cs typeface="Times New Roman" panose="02020603050405020304" pitchFamily="18" charset="0"/>
              </a:rPr>
              <a:t>animalelor</a:t>
            </a:r>
            <a:r>
              <a:rPr lang="en-US" dirty="0" smtClean="0">
                <a:latin typeface="Times New Roman" panose="02020603050405020304" pitchFamily="18" charset="0"/>
                <a:cs typeface="Times New Roman" panose="02020603050405020304" pitchFamily="18" charset="0"/>
              </a:rPr>
              <a:t> (RSA )</a:t>
            </a:r>
            <a:r>
              <a:rPr lang="ro-RO" dirty="0" smtClean="0">
                <a:latin typeface="Times New Roman" panose="02020603050405020304" pitchFamily="18" charset="0"/>
                <a:cs typeface="Times New Roman" panose="02020603050405020304" pitchFamily="18" charset="0"/>
              </a:rPr>
              <a:t> </a:t>
            </a:r>
            <a:r>
              <a:rPr lang="ro-RO" dirty="0">
                <a:latin typeface="Times New Roman" panose="02020603050405020304" pitchFamily="18" charset="0"/>
                <a:cs typeface="Times New Roman" panose="02020603050405020304" pitchFamily="18" charset="0"/>
              </a:rPr>
              <a:t>după cum urmează ; https://eansa.gov.md/</a:t>
            </a:r>
            <a:endParaRPr lang="ru-RU" dirty="0">
              <a:latin typeface="Times New Roman" panose="02020603050405020304" pitchFamily="18" charset="0"/>
              <a:cs typeface="Times New Roman" panose="02020603050405020304" pitchFamily="18" charset="0"/>
            </a:endParaRPr>
          </a:p>
          <a:p>
            <a:pPr marL="0" indent="0">
              <a:buNone/>
            </a:pPr>
            <a:r>
              <a:rPr lang="ro-RO" dirty="0" smtClean="0">
                <a:solidFill>
                  <a:srgbClr val="FF0000"/>
                </a:solidFill>
                <a:latin typeface="Times New Roman" panose="02020603050405020304" pitchFamily="18" charset="0"/>
                <a:cs typeface="Times New Roman" panose="02020603050405020304" pitchFamily="18" charset="0"/>
              </a:rPr>
              <a:t>Notă : </a:t>
            </a:r>
            <a:r>
              <a:rPr lang="ro-RO" dirty="0" smtClean="0">
                <a:latin typeface="Times New Roman" panose="02020603050405020304" pitchFamily="18" charset="0"/>
                <a:cs typeface="Times New Roman" panose="02020603050405020304" pitchFamily="18" charset="0"/>
              </a:rPr>
              <a:t>In </a:t>
            </a:r>
            <a:r>
              <a:rPr lang="ro-RO" dirty="0">
                <a:latin typeface="Times New Roman" panose="02020603050405020304" pitchFamily="18" charset="0"/>
                <a:cs typeface="Times New Roman" panose="02020603050405020304" pitchFamily="18" charset="0"/>
              </a:rPr>
              <a:t>exploatație se ține registrul actualizat la zi unde sunt înregistrate toate mișcările animalelor , nașterea și decesul; </a:t>
            </a:r>
            <a:endParaRPr lang="ro-RO"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429684" cy="511156"/>
          </a:xfrm>
        </p:spPr>
        <p:txBody>
          <a:bodyPr>
            <a:normAutofit fontScale="90000"/>
          </a:bodyPr>
          <a:lstStyle/>
          <a:p>
            <a:pPr algn="ctr"/>
            <a:r>
              <a:rPr lang="ro-RO" b="1" dirty="0" smtClean="0">
                <a:solidFill>
                  <a:srgbClr val="C00000"/>
                </a:solidFill>
              </a:rPr>
              <a:t>Descrierea încăperii punctelor de colectare</a:t>
            </a:r>
            <a:endParaRPr lang="ru-RU" dirty="0">
              <a:solidFill>
                <a:srgbClr val="C00000"/>
              </a:solidFill>
            </a:endParaRPr>
          </a:p>
        </p:txBody>
      </p:sp>
      <p:sp>
        <p:nvSpPr>
          <p:cNvPr id="3" name="Содержимое 2"/>
          <p:cNvSpPr>
            <a:spLocks noGrp="1"/>
          </p:cNvSpPr>
          <p:nvPr>
            <p:ph sz="quarter" idx="1"/>
          </p:nvPr>
        </p:nvSpPr>
        <p:spPr>
          <a:xfrm>
            <a:off x="285720" y="1000108"/>
            <a:ext cx="8286808" cy="5473844"/>
          </a:xfrm>
        </p:spPr>
        <p:txBody>
          <a:bodyPr>
            <a:normAutofit fontScale="92500" lnSpcReduction="20000"/>
          </a:bodyPr>
          <a:lstStyle/>
          <a:p>
            <a:pPr marL="0" indent="809625" algn="just">
              <a:buNone/>
            </a:pPr>
            <a:r>
              <a:rPr lang="ro-RO" dirty="0" smtClean="0"/>
              <a:t>Încăperea trebuie sa aibă suprafața nu mai mică de 20 m</a:t>
            </a:r>
            <a:r>
              <a:rPr lang="ro-RO" baseline="30000" dirty="0" smtClean="0"/>
              <a:t>2</a:t>
            </a:r>
            <a:r>
              <a:rPr lang="ro-RO" dirty="0" smtClean="0"/>
              <a:t>, care deţine toate sursele de comunicaţii, apă, canalizare, sursă de energie electrică 380 și 220V şi corespunde cerinţelor sanitar-veterinare, dotat cu un mini-laborator pentru testarea laptelui-materie primă.</a:t>
            </a:r>
            <a:endParaRPr lang="ru-RU" dirty="0" smtClean="0"/>
          </a:p>
          <a:p>
            <a:pPr marL="0" indent="809625" algn="just">
              <a:buNone/>
            </a:pPr>
            <a:r>
              <a:rPr lang="ro-RO" b="1" dirty="0" smtClean="0">
                <a:solidFill>
                  <a:srgbClr val="FF0000"/>
                </a:solidFill>
              </a:rPr>
              <a:t>Norme privind igiena încăperii</a:t>
            </a:r>
            <a:endParaRPr lang="ru-RU" dirty="0" smtClean="0">
              <a:solidFill>
                <a:srgbClr val="FF0000"/>
              </a:solidFill>
            </a:endParaRPr>
          </a:p>
          <a:p>
            <a:pPr marL="0" indent="809625" algn="just">
              <a:buNone/>
            </a:pPr>
            <a:r>
              <a:rPr lang="ro-RO" dirty="0" smtClean="0"/>
              <a:t>1. Încăperea trebuie să fie bine aerisită, curată, cu pereţi şi podea din materiale uşor lavabile. Podul şi pereţii de culoare albă.</a:t>
            </a:r>
            <a:endParaRPr lang="ru-RU" dirty="0" smtClean="0"/>
          </a:p>
          <a:p>
            <a:pPr marL="0" indent="809625" algn="just">
              <a:buNone/>
            </a:pPr>
            <a:r>
              <a:rPr lang="ro-RO" dirty="0" smtClean="0"/>
              <a:t>2. Încăperea trebuie să fie dotată cu lavoar, masă şi dulap pentru echipamentul de analiză, gură de scurgere, nișă.</a:t>
            </a:r>
            <a:endParaRPr lang="ru-RU" dirty="0" smtClean="0"/>
          </a:p>
          <a:p>
            <a:pPr marL="0" indent="809625" algn="just">
              <a:buNone/>
            </a:pPr>
            <a:r>
              <a:rPr lang="ro-RO" dirty="0" smtClean="0"/>
              <a:t>3. O dată pe zi se va spăla podeaua cu detergent şi dezinfectant, cu scopul de evitare a contaminărilor microbiologice, chimice și fizice.</a:t>
            </a:r>
            <a:endParaRPr lang="ru-RU" dirty="0" smtClean="0"/>
          </a:p>
          <a:p>
            <a:pPr marL="0" indent="809625" algn="just">
              <a:buNone/>
            </a:pPr>
            <a:r>
              <a:rPr lang="ro-RO" dirty="0" smtClean="0"/>
              <a:t>4. Spaţiile pentru depozitarea laptelui şi colostrului trebuie protejate împotriva dăunătorilor, să aibă o separare adecvată de orice spaţii în care sînt ţinute animale.</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357166"/>
            <a:ext cx="8501122" cy="4643470"/>
          </a:xfrm>
        </p:spPr>
        <p:txBody>
          <a:bodyPr>
            <a:normAutofit fontScale="92500" lnSpcReduction="20000"/>
          </a:bodyPr>
          <a:lstStyle/>
          <a:p>
            <a:pPr algn="ctr">
              <a:buNone/>
            </a:pPr>
            <a:r>
              <a:rPr lang="ro-RO" b="1" dirty="0" smtClean="0">
                <a:solidFill>
                  <a:srgbClr val="0070C0"/>
                </a:solidFill>
              </a:rPr>
              <a:t>Păstrarea laptelui la punctele de colectare</a:t>
            </a:r>
            <a:endParaRPr lang="ru-RU" dirty="0" smtClean="0">
              <a:solidFill>
                <a:srgbClr val="0070C0"/>
              </a:solidFill>
            </a:endParaRPr>
          </a:p>
          <a:p>
            <a:pPr marL="0" indent="719138" algn="just">
              <a:buNone/>
            </a:pPr>
            <a:r>
              <a:rPr lang="ro-RO" dirty="0" smtClean="0"/>
              <a:t>Orice punct de colectare este dotat cu tanc de răcirea laptelui amplasat în interiorul punctului de colectare. Cu ajutorul dispozitivului gradat laptele este turnat în tanc pentru răcire.</a:t>
            </a:r>
            <a:endParaRPr lang="ru-RU" dirty="0" smtClean="0"/>
          </a:p>
          <a:p>
            <a:pPr marL="0" indent="0" algn="ctr">
              <a:buNone/>
            </a:pPr>
            <a:r>
              <a:rPr lang="ro-RO" b="1" dirty="0" smtClean="0">
                <a:solidFill>
                  <a:srgbClr val="0070C0"/>
                </a:solidFill>
              </a:rPr>
              <a:t>Reguli privind păstrarea laptelui în punctele de colectare</a:t>
            </a:r>
            <a:endParaRPr lang="ru-RU" dirty="0" smtClean="0">
              <a:solidFill>
                <a:srgbClr val="0070C0"/>
              </a:solidFill>
            </a:endParaRPr>
          </a:p>
          <a:p>
            <a:pPr marL="0" indent="719138" algn="just">
              <a:buNone/>
            </a:pPr>
            <a:r>
              <a:rPr lang="ro-RO" dirty="0" smtClean="0"/>
              <a:t>Laptele se colectează la punctele de colectare în bidoane specializate pentru transportarea laptelui. La punctul de colectare laptele se toarnă în bidon gradat și mai apoi se toarnă în tancul pentru răcire. Înainte de răcire laptele trebuie filtrat cel puțin o dată înainte de turnarea acestuia în tancul de răcire. Prin filtrare sunt separate impuritățile și sedimentele înainte ca laptele să fie supus răcirii. Prin filtrare se poate îmbunătăți calitatea laptelui din punct de vedere igienic. Filtarea îmbunătățeste eficiența răcirii laptelui. </a:t>
            </a:r>
          </a:p>
          <a:p>
            <a:pPr marL="0" indent="719138" algn="just">
              <a:buNone/>
            </a:pPr>
            <a:r>
              <a:rPr lang="ro-RO" b="1" dirty="0" smtClean="0">
                <a:solidFill>
                  <a:srgbClr val="FF0000"/>
                </a:solidFill>
              </a:rPr>
              <a:t>În caz că laptele nu este răcit, numărul total de germeni (NTG) se mărește considerabil.</a:t>
            </a:r>
            <a:endParaRPr lang="ru-RU" dirty="0" smtClean="0">
              <a:solidFill>
                <a:srgbClr val="FF0000"/>
              </a:solidFill>
            </a:endParaRPr>
          </a:p>
          <a:p>
            <a:pPr>
              <a:buNone/>
            </a:pPr>
            <a:endParaRPr lang="ru-RU" dirty="0"/>
          </a:p>
        </p:txBody>
      </p:sp>
      <p:pic>
        <p:nvPicPr>
          <p:cNvPr id="4" name="Рисунок 3"/>
          <p:cNvPicPr/>
          <p:nvPr/>
        </p:nvPicPr>
        <p:blipFill>
          <a:blip r:embed="rId2" cstate="print">
            <a:extLst>
              <a:ext uri="{28A0092B-C50C-407E-A947-70E740481C1C}">
                <a14:useLocalDpi xmlns:a14="http://schemas.microsoft.com/office/drawing/2010/main" val="0"/>
              </a:ext>
            </a:extLst>
          </a:blip>
          <a:stretch>
            <a:fillRect/>
          </a:stretch>
        </p:blipFill>
        <p:spPr>
          <a:xfrm>
            <a:off x="2428860" y="4857760"/>
            <a:ext cx="3786214" cy="1857364"/>
          </a:xfrm>
          <a:prstGeom prst="rect">
            <a:avLst/>
          </a:prstGeom>
          <a:ln w="127000" cap="sq">
            <a:solidFill>
              <a:srgbClr val="00B05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429684" cy="6572272"/>
          </a:xfrm>
        </p:spPr>
        <p:txBody>
          <a:bodyPr>
            <a:normAutofit fontScale="70000" lnSpcReduction="20000"/>
          </a:bodyPr>
          <a:lstStyle/>
          <a:p>
            <a:pPr indent="450215" algn="just">
              <a:lnSpc>
                <a:spcPct val="115000"/>
              </a:lnSpc>
              <a:spcAft>
                <a:spcPts val="1000"/>
              </a:spcAft>
              <a:buNone/>
            </a:pPr>
            <a:r>
              <a:rPr lang="ro-RO" b="1" dirty="0" smtClean="0">
                <a:solidFill>
                  <a:srgbClr val="0070C0"/>
                </a:solidFill>
                <a:latin typeface="Times New Roman"/>
                <a:ea typeface="Times New Roman"/>
                <a:cs typeface="Times New Roman"/>
              </a:rPr>
              <a:t>Temperatura recomandată pentru răcirea laptelui la punctele de colectare este de 6-8</a:t>
            </a:r>
            <a:r>
              <a:rPr lang="ro-RO" b="1" baseline="30000" dirty="0" smtClean="0">
                <a:solidFill>
                  <a:srgbClr val="0070C0"/>
                </a:solidFill>
                <a:latin typeface="Times New Roman"/>
                <a:ea typeface="Times New Roman"/>
                <a:cs typeface="Times New Roman"/>
              </a:rPr>
              <a:t>0</a:t>
            </a:r>
            <a:r>
              <a:rPr lang="ro-RO" b="1" dirty="0" smtClean="0">
                <a:solidFill>
                  <a:srgbClr val="0070C0"/>
                </a:solidFill>
                <a:latin typeface="Times New Roman"/>
                <a:ea typeface="Times New Roman"/>
                <a:cs typeface="Times New Roman"/>
              </a:rPr>
              <a:t>C în cazul transportării laptelui o dată pe zi, iar în cazul transportării laptelui o dată la două zile temperatura laptelui răcit este de 2-4</a:t>
            </a:r>
            <a:r>
              <a:rPr lang="ro-RO" b="1" baseline="30000" dirty="0" smtClean="0">
                <a:solidFill>
                  <a:srgbClr val="0070C0"/>
                </a:solidFill>
                <a:latin typeface="Times New Roman"/>
                <a:ea typeface="Times New Roman"/>
                <a:cs typeface="Times New Roman"/>
              </a:rPr>
              <a:t>0</a:t>
            </a:r>
            <a:r>
              <a:rPr lang="ro-RO" b="1" dirty="0" smtClean="0">
                <a:solidFill>
                  <a:srgbClr val="0070C0"/>
                </a:solidFill>
                <a:latin typeface="Times New Roman"/>
                <a:ea typeface="Times New Roman"/>
                <a:cs typeface="Times New Roman"/>
              </a:rPr>
              <a:t>C.</a:t>
            </a:r>
            <a:endParaRPr lang="ru-RU" sz="2000" dirty="0" smtClean="0">
              <a:latin typeface="Calibri"/>
              <a:ea typeface="Times New Roman"/>
              <a:cs typeface="Times New Roman"/>
            </a:endParaRPr>
          </a:p>
          <a:p>
            <a:pPr indent="450215" algn="just">
              <a:lnSpc>
                <a:spcPct val="115000"/>
              </a:lnSpc>
              <a:spcAft>
                <a:spcPts val="1000"/>
              </a:spcAft>
              <a:buNone/>
            </a:pPr>
            <a:r>
              <a:rPr lang="ro-RO" dirty="0" smtClean="0">
                <a:solidFill>
                  <a:srgbClr val="FF0000"/>
                </a:solidFill>
                <a:latin typeface="Times New Roman"/>
                <a:ea typeface="Times New Roman"/>
                <a:cs typeface="Times New Roman"/>
              </a:rPr>
              <a:t>Nu se permite transportarea laptelui la punctele de colectare în caldări de masă plastică sau altfel de ambalaj decât bidoane specializate.</a:t>
            </a:r>
            <a:endParaRPr lang="ru-RU" sz="2000" dirty="0" smtClean="0">
              <a:latin typeface="Calibri"/>
              <a:ea typeface="Times New Roman"/>
              <a:cs typeface="Times New Roman"/>
            </a:endParaRPr>
          </a:p>
          <a:p>
            <a:pPr indent="450215" algn="just">
              <a:lnSpc>
                <a:spcPct val="115000"/>
              </a:lnSpc>
              <a:spcAft>
                <a:spcPts val="1000"/>
              </a:spcAft>
              <a:buNone/>
            </a:pPr>
            <a:r>
              <a:rPr lang="ro-RO" dirty="0" smtClean="0">
                <a:latin typeface="Times New Roman"/>
                <a:ea typeface="Times New Roman"/>
                <a:cs typeface="Times New Roman"/>
              </a:rPr>
              <a:t>Asigurați-vă că tancul de răcire este în stare bună de lucru, este curat, nu există obiecte care ar impiedica elicea la ventilator.</a:t>
            </a:r>
            <a:endParaRPr lang="ru-RU" sz="2000" dirty="0" smtClean="0">
              <a:latin typeface="Calibri"/>
              <a:ea typeface="Times New Roman"/>
              <a:cs typeface="Times New Roman"/>
            </a:endParaRPr>
          </a:p>
          <a:p>
            <a:pPr indent="450215" algn="just">
              <a:lnSpc>
                <a:spcPct val="115000"/>
              </a:lnSpc>
              <a:spcAft>
                <a:spcPts val="0"/>
              </a:spcAft>
              <a:buNone/>
            </a:pPr>
            <a:r>
              <a:rPr lang="ro-RO" dirty="0" smtClean="0">
                <a:solidFill>
                  <a:srgbClr val="7030A0"/>
                </a:solidFill>
                <a:latin typeface="Times New Roman"/>
                <a:ea typeface="Times New Roman"/>
                <a:cs typeface="Times New Roman"/>
              </a:rPr>
              <a:t>Capacul tancului de răcire trebuie să fie tot timpul închis, cu paletele de omogenizare în mișcare.</a:t>
            </a:r>
            <a:endParaRPr lang="ru-RU" sz="2000" dirty="0" smtClean="0">
              <a:latin typeface="Calibri"/>
              <a:ea typeface="Times New Roman"/>
              <a:cs typeface="Times New Roman"/>
            </a:endParaRPr>
          </a:p>
          <a:p>
            <a:pPr indent="450215" algn="just">
              <a:lnSpc>
                <a:spcPct val="115000"/>
              </a:lnSpc>
              <a:spcAft>
                <a:spcPts val="0"/>
              </a:spcAft>
              <a:buNone/>
            </a:pPr>
            <a:endParaRPr lang="ru-RU" sz="2000" dirty="0" smtClean="0">
              <a:latin typeface="Calibri"/>
              <a:ea typeface="Times New Roman"/>
              <a:cs typeface="Times New Roman"/>
            </a:endParaRPr>
          </a:p>
          <a:p>
            <a:pPr indent="450215" algn="just">
              <a:lnSpc>
                <a:spcPct val="115000"/>
              </a:lnSpc>
              <a:spcAft>
                <a:spcPts val="1000"/>
              </a:spcAft>
              <a:buNone/>
            </a:pPr>
            <a:r>
              <a:rPr lang="ro-RO" dirty="0" smtClean="0">
                <a:solidFill>
                  <a:srgbClr val="FF0000"/>
                </a:solidFill>
                <a:latin typeface="Times New Roman"/>
                <a:ea typeface="Times New Roman"/>
                <a:cs typeface="Times New Roman"/>
              </a:rPr>
              <a:t>În cazul cînd tancul de răcire lucrează cu capacul deschis, aceasta poate duce la contaminarea microbiologică, fizică sau neomogenizarea uniformă a laptelui.</a:t>
            </a:r>
            <a:endParaRPr lang="ru-RU" sz="2000" dirty="0" smtClean="0">
              <a:latin typeface="Calibri"/>
              <a:ea typeface="Times New Roman"/>
              <a:cs typeface="Times New Roman"/>
            </a:endParaRPr>
          </a:p>
          <a:p>
            <a:pPr indent="450215" algn="just">
              <a:lnSpc>
                <a:spcPct val="115000"/>
              </a:lnSpc>
              <a:spcAft>
                <a:spcPts val="0"/>
              </a:spcAft>
              <a:buNone/>
            </a:pPr>
            <a:r>
              <a:rPr lang="ro-RO" dirty="0" smtClean="0">
                <a:solidFill>
                  <a:srgbClr val="0070C0"/>
                </a:solidFill>
                <a:latin typeface="Times New Roman"/>
                <a:ea typeface="Times New Roman"/>
                <a:cs typeface="Times New Roman"/>
              </a:rPr>
              <a:t>Tancul de răcire a laptelui trebuie sa fie dotat cu un furtun cu diametru de maximum 6 mm. Furtunul pompei este conectat direct la tancul de răcire.</a:t>
            </a:r>
          </a:p>
          <a:p>
            <a:pPr indent="450215" algn="just">
              <a:lnSpc>
                <a:spcPct val="115000"/>
              </a:lnSpc>
              <a:spcAft>
                <a:spcPts val="0"/>
              </a:spcAft>
              <a:buNone/>
            </a:pPr>
            <a:endParaRPr lang="ru-RU" sz="2000" dirty="0" smtClean="0">
              <a:latin typeface="Calibri"/>
              <a:ea typeface="Times New Roman"/>
              <a:cs typeface="Times New Roman"/>
            </a:endParaRPr>
          </a:p>
          <a:p>
            <a:pPr indent="450215" algn="just">
              <a:lnSpc>
                <a:spcPct val="115000"/>
              </a:lnSpc>
              <a:spcAft>
                <a:spcPts val="0"/>
              </a:spcAft>
              <a:buNone/>
            </a:pPr>
            <a:r>
              <a:rPr lang="ro-RO" dirty="0" smtClean="0">
                <a:latin typeface="Times New Roman"/>
                <a:ea typeface="Times New Roman"/>
                <a:cs typeface="Times New Roman"/>
              </a:rPr>
              <a:t>După fiecare utilizare toate echipamentele și instalațiile de răcire se curăță, se dezinfectează și se clătesc cu apa potabilă.</a:t>
            </a:r>
            <a:endParaRPr lang="ru-RU" sz="2000" dirty="0" smtClean="0">
              <a:latin typeface="Calibri"/>
              <a:ea typeface="Times New Roman"/>
              <a:cs typeface="Times New Roman"/>
            </a:endParaRPr>
          </a:p>
          <a:p>
            <a:pPr indent="450215" algn="just">
              <a:lnSpc>
                <a:spcPct val="115000"/>
              </a:lnSpc>
              <a:spcAft>
                <a:spcPts val="0"/>
              </a:spcAft>
              <a:buNone/>
            </a:pPr>
            <a:endParaRPr lang="ro-RO" dirty="0" smtClean="0">
              <a:latin typeface="Times New Roman"/>
              <a:ea typeface="Times New Roman"/>
              <a:cs typeface="Times New Roman"/>
            </a:endParaRPr>
          </a:p>
          <a:p>
            <a:pPr indent="450215" algn="just">
              <a:lnSpc>
                <a:spcPct val="115000"/>
              </a:lnSpc>
              <a:spcAft>
                <a:spcPts val="0"/>
              </a:spcAft>
              <a:buNone/>
            </a:pPr>
            <a:r>
              <a:rPr lang="ro-RO" dirty="0" smtClean="0">
                <a:solidFill>
                  <a:srgbClr val="00B050"/>
                </a:solidFill>
                <a:latin typeface="Times New Roman"/>
                <a:ea typeface="Times New Roman"/>
                <a:cs typeface="Times New Roman"/>
              </a:rPr>
              <a:t>Sistemul intern de pompe plasat după punctul de conexiune cu furtunul pompei externe trebuie să fie integrat în rutina zilnică de curățare și dezinfectare.</a:t>
            </a:r>
            <a:endParaRPr lang="ru-RU" sz="2000" dirty="0" smtClean="0">
              <a:solidFill>
                <a:srgbClr val="00B050"/>
              </a:solidFill>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58204" cy="511156"/>
          </a:xfrm>
        </p:spPr>
        <p:txBody>
          <a:bodyPr>
            <a:normAutofit/>
          </a:bodyPr>
          <a:lstStyle/>
          <a:p>
            <a:r>
              <a:rPr lang="ro-RO" sz="1800" b="1" dirty="0" smtClean="0">
                <a:solidFill>
                  <a:srgbClr val="C00000"/>
                </a:solidFill>
              </a:rPr>
              <a:t>EXAMENUL ORGANOLEPTIC ȘI FIZICO-CHIMIC A LAPTELUI LA FERMĂ</a:t>
            </a:r>
            <a:endParaRPr lang="ru-RU" sz="1800" dirty="0">
              <a:solidFill>
                <a:srgbClr val="C00000"/>
              </a:solidFill>
            </a:endParaRPr>
          </a:p>
        </p:txBody>
      </p:sp>
      <p:sp>
        <p:nvSpPr>
          <p:cNvPr id="3" name="Содержимое 2"/>
          <p:cNvSpPr>
            <a:spLocks noGrp="1"/>
          </p:cNvSpPr>
          <p:nvPr>
            <p:ph sz="quarter" idx="1"/>
          </p:nvPr>
        </p:nvSpPr>
        <p:spPr>
          <a:xfrm>
            <a:off x="214282" y="571480"/>
            <a:ext cx="8358246" cy="6286520"/>
          </a:xfrm>
        </p:spPr>
        <p:txBody>
          <a:bodyPr>
            <a:normAutofit fontScale="62500" lnSpcReduction="20000"/>
          </a:bodyPr>
          <a:lstStyle/>
          <a:p>
            <a:pPr marL="0" indent="719138" algn="just">
              <a:buNone/>
              <a:tabLst>
                <a:tab pos="0" algn="l"/>
              </a:tabLst>
            </a:pPr>
            <a:r>
              <a:rPr lang="ro-RO" dirty="0" smtClean="0"/>
              <a:t>În cadrul examenului organoleptic se apreciază următoarele însușiri: </a:t>
            </a:r>
            <a:r>
              <a:rPr lang="ro-RO" i="1" dirty="0" smtClean="0">
                <a:solidFill>
                  <a:srgbClr val="FF0000"/>
                </a:solidFill>
              </a:rPr>
              <a:t>aspect, culoare, miros </a:t>
            </a:r>
            <a:r>
              <a:rPr lang="ro-RO" i="1" dirty="0" smtClean="0"/>
              <a:t>și</a:t>
            </a:r>
            <a:r>
              <a:rPr lang="ro-RO" i="1" dirty="0" smtClean="0">
                <a:solidFill>
                  <a:srgbClr val="FF0000"/>
                </a:solidFill>
              </a:rPr>
              <a:t> gust.</a:t>
            </a:r>
            <a:endParaRPr lang="ru-RU" dirty="0" smtClean="0">
              <a:solidFill>
                <a:srgbClr val="FF0000"/>
              </a:solidFill>
            </a:endParaRPr>
          </a:p>
          <a:p>
            <a:pPr marL="0" indent="719138" algn="just">
              <a:buNone/>
              <a:tabLst>
                <a:tab pos="0" algn="l"/>
              </a:tabLst>
            </a:pPr>
            <a:r>
              <a:rPr lang="ro-RO" b="1" i="1" dirty="0" smtClean="0">
                <a:solidFill>
                  <a:srgbClr val="FF0000"/>
                </a:solidFill>
              </a:rPr>
              <a:t>Aspectul</a:t>
            </a:r>
            <a:r>
              <a:rPr lang="ro-RO" dirty="0" smtClean="0"/>
              <a:t> se referă la </a:t>
            </a:r>
            <a:r>
              <a:rPr lang="ro-RO" i="1" dirty="0" smtClean="0"/>
              <a:t>omogenitatea</a:t>
            </a:r>
            <a:r>
              <a:rPr lang="ro-RO" dirty="0" smtClean="0"/>
              <a:t> și </a:t>
            </a:r>
            <a:r>
              <a:rPr lang="ro-RO" i="1" dirty="0" smtClean="0"/>
              <a:t>opacitatea</a:t>
            </a:r>
            <a:r>
              <a:rPr lang="ro-RO" dirty="0" smtClean="0"/>
              <a:t> produsului. Laptele normal este omogen, fără coagul sau flocoane. Prezența de coaguli denotă fie învechirea laptelui, fie un lapte de mamită. Opacitatea se apreciază odată cu culoarea, după introducerea unei cantități de lapte într-un cilindru de sticlă incoloră. Laptele integral normal este opac, opacitate dată de globulele de grăsime emulsionate sau în suspensie și de micelele de cazeinat de calciu.</a:t>
            </a:r>
            <a:endParaRPr lang="ru-RU" dirty="0" smtClean="0"/>
          </a:p>
          <a:p>
            <a:pPr marL="0" indent="719138" algn="just">
              <a:buNone/>
              <a:tabLst>
                <a:tab pos="0" algn="l"/>
              </a:tabLst>
            </a:pPr>
            <a:endParaRPr lang="ro-RO" b="1" i="1" dirty="0" smtClean="0"/>
          </a:p>
          <a:p>
            <a:pPr marL="0" indent="719138" algn="just">
              <a:buNone/>
              <a:tabLst>
                <a:tab pos="0" algn="l"/>
              </a:tabLst>
            </a:pPr>
            <a:r>
              <a:rPr lang="ro-RO" b="1" i="1" dirty="0" smtClean="0">
                <a:solidFill>
                  <a:srgbClr val="FF0000"/>
                </a:solidFill>
              </a:rPr>
              <a:t>Culoarea</a:t>
            </a:r>
            <a:r>
              <a:rPr lang="ro-RO" dirty="0" smtClean="0"/>
              <a:t> laptelui se apreciază la lumina zilei, după introducerea laptelui într-un cilindru de sticlă incoloră. Ea se mai poate aprecia după etalarea unei cantități de lapte pe o plăcuță neagră (cînd examinarea se face la grajd).</a:t>
            </a:r>
            <a:endParaRPr lang="ru-RU" dirty="0" smtClean="0"/>
          </a:p>
          <a:p>
            <a:pPr marL="0" indent="719138" algn="just">
              <a:buNone/>
              <a:tabLst>
                <a:tab pos="0" algn="l"/>
              </a:tabLst>
            </a:pPr>
            <a:r>
              <a:rPr lang="ro-RO" dirty="0" smtClean="0"/>
              <a:t>Laptele normal are culoare albă sau alb-gălbuie. Ea poate fi modificată în anumite stări fiziologice și patologice ale glandei mamare sau ale organismului în general, în falsificări și în cazul contaminării laptelui cu diferite microorganisme cromogene. </a:t>
            </a:r>
            <a:endParaRPr lang="ru-RU" dirty="0" smtClean="0"/>
          </a:p>
          <a:p>
            <a:pPr marL="0" indent="719138" algn="just">
              <a:buNone/>
              <a:tabLst>
                <a:tab pos="0" algn="l"/>
              </a:tabLst>
            </a:pPr>
            <a:endParaRPr lang="ro-RO" b="1" i="1" dirty="0" smtClean="0"/>
          </a:p>
          <a:p>
            <a:pPr marL="0" indent="719138" algn="just">
              <a:buNone/>
              <a:tabLst>
                <a:tab pos="0" algn="l"/>
              </a:tabLst>
            </a:pPr>
            <a:r>
              <a:rPr lang="ro-RO" b="1" i="1" dirty="0" smtClean="0">
                <a:solidFill>
                  <a:srgbClr val="FF0000"/>
                </a:solidFill>
              </a:rPr>
              <a:t>Mirosul </a:t>
            </a:r>
            <a:r>
              <a:rPr lang="ro-RO" dirty="0" smtClean="0"/>
              <a:t>laptelui normal este caracteristic, abia perceptibil. Pentru o mai bună percepere a mirosului se recomandă încălzirea probei la cca 50 - 60°C. Prin învechire, mirosul devine acru. Mirosul normal al laptelui poate fi modificat prin absorbția unor mirosuri străine (de la vasele în care este colectat, din încăperi sau alte alimente cu care este depozitat împreună). Alteori devierile mirosului sunt determinatede alimentație, unele stări de boală sau alterări ale laptelui. </a:t>
            </a:r>
            <a:endParaRPr lang="ru-RU" dirty="0" smtClean="0"/>
          </a:p>
          <a:p>
            <a:pPr marL="0" indent="719138" algn="just">
              <a:buNone/>
              <a:tabLst>
                <a:tab pos="0" algn="l"/>
              </a:tabLst>
            </a:pPr>
            <a:endParaRPr lang="ro-RO" b="1" i="1" dirty="0" smtClean="0"/>
          </a:p>
          <a:p>
            <a:pPr marL="0" indent="719138" algn="just">
              <a:buNone/>
              <a:tabLst>
                <a:tab pos="0" algn="l"/>
              </a:tabLst>
            </a:pPr>
            <a:r>
              <a:rPr lang="ro-RO" b="1" i="1" dirty="0" smtClean="0">
                <a:solidFill>
                  <a:srgbClr val="FF0000"/>
                </a:solidFill>
              </a:rPr>
              <a:t>Gustul </a:t>
            </a:r>
            <a:r>
              <a:rPr lang="ro-RO" dirty="0" smtClean="0"/>
              <a:t>normal al laptelui este ușor dulceag. Gustul normal ca și gusturile anormale (modificate) se percep prin degustare.</a:t>
            </a:r>
            <a:endParaRPr lang="ru-RU" dirty="0" smtClean="0"/>
          </a:p>
          <a:p>
            <a:pPr marL="0" indent="719138" algn="just">
              <a:buNone/>
              <a:tabLst>
                <a:tab pos="0" algn="l"/>
              </a:tabLst>
            </a:pPr>
            <a:r>
              <a:rPr lang="ro-RO" dirty="0" smtClean="0"/>
              <a:t>Pentru aprecierea </a:t>
            </a:r>
            <a:r>
              <a:rPr lang="ro-RO" b="1" i="1" u="sng" dirty="0" smtClean="0">
                <a:solidFill>
                  <a:srgbClr val="FF0000"/>
                </a:solidFill>
              </a:rPr>
              <a:t>integrității și a calității laptelui</a:t>
            </a:r>
            <a:r>
              <a:rPr lang="ro-RO" dirty="0" smtClean="0"/>
              <a:t>, în mod obișnuit se determină: </a:t>
            </a:r>
            <a:r>
              <a:rPr lang="ro-RO" i="1" dirty="0" smtClean="0"/>
              <a:t>densitatea laptelui sau a lactoserului, conținutul în grăsime, substanța uscată totală sau extractul uscat total și substanța uscată degresată sau extractul uscat degresat</a:t>
            </a:r>
            <a:r>
              <a:rPr lang="ro-RO" dirty="0" smtClean="0"/>
              <a:t>. În situații speciale, la aceste determinări se pot adăuga: determinarea lactozei, determinarea cazeinei, determinarea sărurilor minerale, determinarea acidității titrabile, ș.a.</a:t>
            </a: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74638"/>
            <a:ext cx="8429684" cy="439718"/>
          </a:xfrm>
        </p:spPr>
        <p:txBody>
          <a:bodyPr>
            <a:normAutofit fontScale="90000"/>
          </a:bodyPr>
          <a:lstStyle/>
          <a:p>
            <a:pPr algn="ctr"/>
            <a:r>
              <a:rPr lang="ro-RO" sz="2400" b="1" dirty="0" smtClean="0">
                <a:solidFill>
                  <a:srgbClr val="C00000"/>
                </a:solidFill>
              </a:rPr>
              <a:t>DEFECTELE LAPTELUI ȘI METODE DE PREVENIRE</a:t>
            </a:r>
            <a:endParaRPr lang="ru-RU" sz="2400" dirty="0">
              <a:solidFill>
                <a:srgbClr val="C00000"/>
              </a:solidFill>
            </a:endParaRPr>
          </a:p>
        </p:txBody>
      </p:sp>
      <p:sp>
        <p:nvSpPr>
          <p:cNvPr id="3" name="Содержимое 2"/>
          <p:cNvSpPr>
            <a:spLocks noGrp="1"/>
          </p:cNvSpPr>
          <p:nvPr>
            <p:ph sz="quarter" idx="1"/>
          </p:nvPr>
        </p:nvSpPr>
        <p:spPr>
          <a:xfrm>
            <a:off x="357158" y="714356"/>
            <a:ext cx="7467600" cy="400040"/>
          </a:xfrm>
        </p:spPr>
        <p:txBody>
          <a:bodyPr>
            <a:normAutofit fontScale="85000" lnSpcReduction="20000"/>
          </a:bodyPr>
          <a:lstStyle/>
          <a:p>
            <a:pPr>
              <a:lnSpc>
                <a:spcPct val="115000"/>
              </a:lnSpc>
              <a:spcAft>
                <a:spcPts val="0"/>
              </a:spcAft>
              <a:buNone/>
            </a:pPr>
            <a:r>
              <a:rPr lang="ro-RO" b="1" dirty="0" smtClean="0">
                <a:solidFill>
                  <a:srgbClr val="C00000"/>
                </a:solidFill>
                <a:latin typeface="Times New Roman"/>
                <a:ea typeface="Times New Roman"/>
                <a:cs typeface="Times New Roman"/>
              </a:rPr>
              <a:t>Defecte de gust și miros</a:t>
            </a:r>
            <a:endParaRPr lang="ru-RU" sz="3200" dirty="0" smtClean="0">
              <a:solidFill>
                <a:srgbClr val="C00000"/>
              </a:solidFill>
              <a:latin typeface="Calibri"/>
              <a:ea typeface="Times New Roman"/>
              <a:cs typeface="Times New Roman"/>
            </a:endParaRPr>
          </a:p>
          <a:p>
            <a:pPr>
              <a:buNone/>
            </a:pPr>
            <a:endParaRPr lang="ru-RU" dirty="0"/>
          </a:p>
        </p:txBody>
      </p:sp>
      <p:graphicFrame>
        <p:nvGraphicFramePr>
          <p:cNvPr id="4" name="Таблица 3"/>
          <p:cNvGraphicFramePr>
            <a:graphicFrameLocks noGrp="1"/>
          </p:cNvGraphicFramePr>
          <p:nvPr/>
        </p:nvGraphicFramePr>
        <p:xfrm>
          <a:off x="357158" y="1142984"/>
          <a:ext cx="8429684" cy="5615289"/>
        </p:xfrm>
        <a:graphic>
          <a:graphicData uri="http://schemas.openxmlformats.org/drawingml/2006/table">
            <a:tbl>
              <a:tblPr/>
              <a:tblGrid>
                <a:gridCol w="1761541"/>
                <a:gridCol w="3427622"/>
                <a:gridCol w="3240521"/>
              </a:tblGrid>
              <a:tr h="140360">
                <a:tc>
                  <a:txBody>
                    <a:bodyPr/>
                    <a:lstStyle/>
                    <a:p>
                      <a:pPr>
                        <a:lnSpc>
                          <a:spcPct val="115000"/>
                        </a:lnSpc>
                        <a:spcAft>
                          <a:spcPts val="0"/>
                        </a:spcAft>
                      </a:pPr>
                      <a:r>
                        <a:rPr lang="ro-RO" sz="1200" b="1" dirty="0">
                          <a:solidFill>
                            <a:srgbClr val="FFFFFF"/>
                          </a:solidFill>
                          <a:latin typeface="Times New Roman"/>
                          <a:ea typeface="Times New Roman"/>
                          <a:cs typeface="Times New Roman"/>
                        </a:rPr>
                        <a:t>Defectul</a:t>
                      </a:r>
                      <a:endParaRPr lang="ru-RU" sz="1200" dirty="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200" b="1">
                          <a:solidFill>
                            <a:srgbClr val="FFFFFF"/>
                          </a:solidFill>
                          <a:latin typeface="Times New Roman"/>
                          <a:ea typeface="Times New Roman"/>
                          <a:cs typeface="Times New Roman"/>
                        </a:rPr>
                        <a:t>Cauzele apariției defectului</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200" b="1">
                          <a:solidFill>
                            <a:srgbClr val="FFFFFF"/>
                          </a:solidFill>
                          <a:latin typeface="Times New Roman"/>
                          <a:ea typeface="Times New Roman"/>
                          <a:cs typeface="Times New Roman"/>
                        </a:rPr>
                        <a:t>Măsuri de prevenire</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949294">
                <a:tc>
                  <a:txBody>
                    <a:bodyPr/>
                    <a:lstStyle/>
                    <a:p>
                      <a:pPr>
                        <a:lnSpc>
                          <a:spcPct val="115000"/>
                        </a:lnSpc>
                        <a:spcAft>
                          <a:spcPts val="0"/>
                        </a:spcAft>
                      </a:pPr>
                      <a:r>
                        <a:rPr lang="ro-RO" sz="1200" b="1">
                          <a:solidFill>
                            <a:srgbClr val="FFFFFF"/>
                          </a:solidFill>
                          <a:latin typeface="Times New Roman"/>
                          <a:ea typeface="Times New Roman"/>
                          <a:cs typeface="Times New Roman"/>
                        </a:rPr>
                        <a:t>Gust amărui</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Furajarea animalelor cu plante amare</a:t>
                      </a:r>
                      <a:endParaRPr lang="ru-RU" sz="1200">
                        <a:latin typeface="Calibri"/>
                        <a:ea typeface="Times New Roman"/>
                        <a:cs typeface="Times New Roman"/>
                      </a:endParaRPr>
                    </a:p>
                    <a:p>
                      <a:pPr marL="342900" lvl="0" indent="-342900">
                        <a:lnSpc>
                          <a:spcPct val="115000"/>
                        </a:lnSpc>
                        <a:spcAft>
                          <a:spcPts val="0"/>
                        </a:spcAft>
                        <a:buFont typeface="Wingdings"/>
                        <a:buChar char=""/>
                      </a:pPr>
                      <a:r>
                        <a:rPr lang="ro-RO" sz="1200">
                          <a:latin typeface="Times New Roman"/>
                          <a:ea typeface="Times New Roman"/>
                          <a:cs typeface="Times New Roman"/>
                        </a:rPr>
                        <a:t>Impurificarea cu bacterii, ce hidrolizează proteinele sau grăsimile</a:t>
                      </a:r>
                      <a:endParaRPr lang="ru-RU" sz="1200">
                        <a:latin typeface="Calibri"/>
                        <a:ea typeface="Times New Roman"/>
                        <a:cs typeface="Times New Roman"/>
                      </a:endParaRPr>
                    </a:p>
                    <a:p>
                      <a:pPr marL="342900" lvl="0" indent="-342900">
                        <a:lnSpc>
                          <a:spcPct val="115000"/>
                        </a:lnSpc>
                        <a:spcAft>
                          <a:spcPts val="0"/>
                        </a:spcAft>
                        <a:buFont typeface="Wingdings"/>
                        <a:buChar char=""/>
                      </a:pPr>
                      <a:r>
                        <a:rPr lang="ro-RO" sz="1200">
                          <a:latin typeface="Times New Roman"/>
                          <a:ea typeface="Times New Roman"/>
                          <a:cs typeface="Times New Roman"/>
                        </a:rPr>
                        <a:t>Lapte obținut în ultimele zile de lactație</a:t>
                      </a:r>
                      <a:endParaRPr lang="ru-RU" sz="120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Excluderea din furaje a plantelor cu gust amar</a:t>
                      </a:r>
                      <a:endParaRPr lang="ru-RU" sz="1200">
                        <a:latin typeface="Calibri"/>
                        <a:ea typeface="Times New Roman"/>
                        <a:cs typeface="Times New Roman"/>
                      </a:endParaRPr>
                    </a:p>
                    <a:p>
                      <a:pPr marL="342900" lvl="0" indent="-342900">
                        <a:lnSpc>
                          <a:spcPct val="115000"/>
                        </a:lnSpc>
                        <a:spcAft>
                          <a:spcPts val="0"/>
                        </a:spcAft>
                        <a:buFont typeface="Wingdings"/>
                        <a:buChar char=""/>
                      </a:pPr>
                      <a:r>
                        <a:rPr lang="ro-RO" sz="1200">
                          <a:latin typeface="Times New Roman"/>
                          <a:ea typeface="Times New Roman"/>
                          <a:cs typeface="Times New Roman"/>
                        </a:rPr>
                        <a:t>Respectarea igienei</a:t>
                      </a:r>
                      <a:endParaRPr lang="ru-RU" sz="1200">
                        <a:latin typeface="Calibri"/>
                        <a:ea typeface="Times New Roman"/>
                        <a:cs typeface="Times New Roman"/>
                      </a:endParaRPr>
                    </a:p>
                    <a:p>
                      <a:pPr marL="342900" lvl="0" indent="-342900">
                        <a:lnSpc>
                          <a:spcPct val="115000"/>
                        </a:lnSpc>
                        <a:spcAft>
                          <a:spcPts val="0"/>
                        </a:spcAft>
                        <a:buFont typeface="Wingdings"/>
                        <a:buChar char=""/>
                      </a:pPr>
                      <a:r>
                        <a:rPr lang="ro-RO" sz="1200">
                          <a:latin typeface="Times New Roman"/>
                          <a:ea typeface="Times New Roman"/>
                          <a:cs typeface="Times New Roman"/>
                        </a:rPr>
                        <a:t>Mulgerea separată a laptelui în ultimele zile de lactație.</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1084909">
                <a:tc>
                  <a:txBody>
                    <a:bodyPr/>
                    <a:lstStyle/>
                    <a:p>
                      <a:pPr>
                        <a:lnSpc>
                          <a:spcPct val="115000"/>
                        </a:lnSpc>
                        <a:spcAft>
                          <a:spcPts val="0"/>
                        </a:spcAft>
                      </a:pPr>
                      <a:r>
                        <a:rPr lang="ro-RO" sz="1200" b="1">
                          <a:solidFill>
                            <a:srgbClr val="FFFFFF"/>
                          </a:solidFill>
                          <a:latin typeface="Times New Roman"/>
                          <a:ea typeface="Times New Roman"/>
                          <a:cs typeface="Times New Roman"/>
                        </a:rPr>
                        <a:t>Gust sărat</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dirty="0">
                          <a:latin typeface="Times New Roman"/>
                          <a:ea typeface="Times New Roman"/>
                          <a:cs typeface="Times New Roman"/>
                        </a:rPr>
                        <a:t>Lapte obținut în ultimele zile de lactație sau de la vaci </a:t>
                      </a:r>
                      <a:r>
                        <a:rPr lang="ro-RO" sz="1200" dirty="0" err="1">
                          <a:latin typeface="Times New Roman"/>
                          <a:ea typeface="Times New Roman"/>
                          <a:cs typeface="Times New Roman"/>
                        </a:rPr>
                        <a:t>bătrîne</a:t>
                      </a:r>
                      <a:endParaRPr lang="ru-RU" sz="1200" dirty="0">
                        <a:latin typeface="Calibri"/>
                        <a:ea typeface="Times New Roman"/>
                        <a:cs typeface="Times New Roman"/>
                      </a:endParaRPr>
                    </a:p>
                    <a:p>
                      <a:pPr marL="342900" lvl="0" indent="-342900">
                        <a:lnSpc>
                          <a:spcPct val="115000"/>
                        </a:lnSpc>
                        <a:spcAft>
                          <a:spcPts val="0"/>
                        </a:spcAft>
                        <a:buFont typeface="Wingdings"/>
                        <a:buChar char=""/>
                      </a:pPr>
                      <a:r>
                        <a:rPr lang="ro-RO" sz="1200" dirty="0">
                          <a:latin typeface="Times New Roman"/>
                          <a:ea typeface="Times New Roman"/>
                          <a:cs typeface="Times New Roman"/>
                        </a:rPr>
                        <a:t>Amestec de lapte </a:t>
                      </a:r>
                      <a:r>
                        <a:rPr lang="ro-RO" sz="1200" dirty="0" err="1">
                          <a:latin typeface="Times New Roman"/>
                          <a:ea typeface="Times New Roman"/>
                          <a:cs typeface="Times New Roman"/>
                        </a:rPr>
                        <a:t>colostral</a:t>
                      </a:r>
                      <a:endParaRPr lang="ru-RU" sz="1200" dirty="0">
                        <a:latin typeface="Calibri"/>
                        <a:ea typeface="Times New Roman"/>
                        <a:cs typeface="Times New Roman"/>
                      </a:endParaRPr>
                    </a:p>
                    <a:p>
                      <a:pPr marL="342900" lvl="0" indent="-342900">
                        <a:lnSpc>
                          <a:spcPct val="115000"/>
                        </a:lnSpc>
                        <a:spcAft>
                          <a:spcPts val="0"/>
                        </a:spcAft>
                        <a:buFont typeface="Wingdings"/>
                        <a:buChar char=""/>
                      </a:pPr>
                      <a:r>
                        <a:rPr lang="ro-RO" sz="1200" dirty="0">
                          <a:latin typeface="Times New Roman"/>
                          <a:ea typeface="Times New Roman"/>
                          <a:cs typeface="Times New Roman"/>
                        </a:rPr>
                        <a:t>Lapte obținut de la vaci cu inflamații ale ugerului</a:t>
                      </a:r>
                      <a:endParaRPr lang="ru-RU" sz="1200" dirty="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Laptele în aceste cazuri este muls separat și utilizat în gospodărie.</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r h="542454">
                <a:tc>
                  <a:txBody>
                    <a:bodyPr/>
                    <a:lstStyle/>
                    <a:p>
                      <a:pPr>
                        <a:lnSpc>
                          <a:spcPct val="115000"/>
                        </a:lnSpc>
                        <a:spcAft>
                          <a:spcPts val="0"/>
                        </a:spcAft>
                      </a:pPr>
                      <a:r>
                        <a:rPr lang="ro-RO" sz="1200" b="1">
                          <a:solidFill>
                            <a:srgbClr val="FFFFFF"/>
                          </a:solidFill>
                          <a:latin typeface="Times New Roman"/>
                          <a:ea typeface="Times New Roman"/>
                          <a:cs typeface="Times New Roman"/>
                        </a:rPr>
                        <a:t>Gust acru</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Păstrarea laptelui la temperaturi ridicate</a:t>
                      </a:r>
                      <a:endParaRPr lang="ru-RU" sz="120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Răcirea laptelui în timpul mulsului sau imediat după terminarea mulsului</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406841">
                <a:tc>
                  <a:txBody>
                    <a:bodyPr/>
                    <a:lstStyle/>
                    <a:p>
                      <a:pPr>
                        <a:lnSpc>
                          <a:spcPct val="115000"/>
                        </a:lnSpc>
                        <a:spcAft>
                          <a:spcPts val="0"/>
                        </a:spcAft>
                      </a:pPr>
                      <a:r>
                        <a:rPr lang="ro-RO" sz="1200" b="1">
                          <a:solidFill>
                            <a:srgbClr val="FFFFFF"/>
                          </a:solidFill>
                          <a:latin typeface="Times New Roman"/>
                          <a:ea typeface="Times New Roman"/>
                          <a:cs typeface="Times New Roman"/>
                        </a:rPr>
                        <a:t>Gust metalic</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Păstrarea laptelui în vase metalice cu cositorirea defectată</a:t>
                      </a:r>
                      <a:endParaRPr lang="ru-RU" sz="120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200" dirty="0">
                          <a:latin typeface="Times New Roman"/>
                          <a:ea typeface="Times New Roman"/>
                          <a:cs typeface="Times New Roman"/>
                        </a:rPr>
                        <a:t>Evitarea păstrării laptelui în vase necorespunzătoare</a:t>
                      </a:r>
                      <a:endParaRPr lang="ru-RU" sz="1200" dirty="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r h="678068">
                <a:tc>
                  <a:txBody>
                    <a:bodyPr/>
                    <a:lstStyle/>
                    <a:p>
                      <a:pPr>
                        <a:lnSpc>
                          <a:spcPct val="115000"/>
                        </a:lnSpc>
                        <a:spcAft>
                          <a:spcPts val="0"/>
                        </a:spcAft>
                      </a:pPr>
                      <a:r>
                        <a:rPr lang="ro-RO" sz="1200" b="1">
                          <a:solidFill>
                            <a:srgbClr val="FFFFFF"/>
                          </a:solidFill>
                          <a:latin typeface="Times New Roman"/>
                          <a:ea typeface="Times New Roman"/>
                          <a:cs typeface="Times New Roman"/>
                        </a:rPr>
                        <a:t>Miros de grajd și furaj</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Curățarea grajdului și repartizarea furajelor mirositoare în timpul mulsului</a:t>
                      </a:r>
                      <a:endParaRPr lang="ru-RU" sz="120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Curățarea grajdului și repartizarea furajelor mirositoare cu 2 ore înainte de muls sau după mulsul vacilor</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813681">
                <a:tc>
                  <a:txBody>
                    <a:bodyPr/>
                    <a:lstStyle/>
                    <a:p>
                      <a:pPr>
                        <a:lnSpc>
                          <a:spcPct val="115000"/>
                        </a:lnSpc>
                        <a:spcAft>
                          <a:spcPts val="0"/>
                        </a:spcAft>
                      </a:pPr>
                      <a:r>
                        <a:rPr lang="ro-RO" sz="1200" b="1">
                          <a:solidFill>
                            <a:srgbClr val="FFFFFF"/>
                          </a:solidFill>
                          <a:latin typeface="Times New Roman"/>
                          <a:ea typeface="Times New Roman"/>
                          <a:cs typeface="Times New Roman"/>
                        </a:rPr>
                        <a:t>Miros de pește și petrol</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Transportarea sau păstrarea laptelui în condiții necorespunzătoare, în prezența produselor cu miros puternic</a:t>
                      </a:r>
                      <a:endParaRPr lang="ru-RU" sz="120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200">
                          <a:latin typeface="Times New Roman"/>
                          <a:ea typeface="Times New Roman"/>
                          <a:cs typeface="Times New Roman"/>
                        </a:rPr>
                        <a:t>Respectarea condițiilor grajdului și repartizarea furajelor mirositoare cu 2 ore înainte de muls sau după mulsul vacilor</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r h="813681">
                <a:tc>
                  <a:txBody>
                    <a:bodyPr/>
                    <a:lstStyle/>
                    <a:p>
                      <a:pPr>
                        <a:lnSpc>
                          <a:spcPct val="115000"/>
                        </a:lnSpc>
                        <a:spcAft>
                          <a:spcPts val="0"/>
                        </a:spcAft>
                      </a:pPr>
                      <a:r>
                        <a:rPr lang="ro-RO" sz="1200" b="1">
                          <a:solidFill>
                            <a:srgbClr val="FFFFFF"/>
                          </a:solidFill>
                          <a:latin typeface="Times New Roman"/>
                          <a:ea typeface="Times New Roman"/>
                          <a:cs typeface="Times New Roman"/>
                        </a:rPr>
                        <a:t>Miros neplăcut de mucegai sau putrefacție</a:t>
                      </a:r>
                      <a:endParaRPr lang="ru-RU" sz="120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200" dirty="0">
                          <a:latin typeface="Times New Roman"/>
                          <a:ea typeface="Times New Roman"/>
                          <a:cs typeface="Times New Roman"/>
                        </a:rPr>
                        <a:t>Păstrarea laptelui proaspăt muls în vase închise</a:t>
                      </a:r>
                      <a:endParaRPr lang="ru-RU" sz="1200" dirty="0">
                        <a:latin typeface="Calibri"/>
                        <a:ea typeface="Times New Roman"/>
                        <a:cs typeface="Times New Roman"/>
                      </a:endParaRPr>
                    </a:p>
                    <a:p>
                      <a:pPr marL="342900" lvl="0" indent="-342900">
                        <a:lnSpc>
                          <a:spcPct val="115000"/>
                        </a:lnSpc>
                        <a:spcAft>
                          <a:spcPts val="0"/>
                        </a:spcAft>
                        <a:buFont typeface="Wingdings"/>
                        <a:buChar char=""/>
                      </a:pPr>
                      <a:r>
                        <a:rPr lang="ro-RO" sz="1200" dirty="0">
                          <a:latin typeface="Times New Roman"/>
                          <a:ea typeface="Times New Roman"/>
                          <a:cs typeface="Times New Roman"/>
                        </a:rPr>
                        <a:t>Impurificarea laptelui cu bacterii ce descompun proteinele</a:t>
                      </a:r>
                      <a:endParaRPr lang="ru-RU" sz="1200" dirty="0">
                        <a:latin typeface="Calibri"/>
                        <a:ea typeface="Times New Roman"/>
                        <a:cs typeface="Times New Roman"/>
                      </a:endParaRPr>
                    </a:p>
                  </a:txBody>
                  <a:tcPr marL="39757" marR="39757"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200" dirty="0">
                          <a:latin typeface="Times New Roman"/>
                          <a:ea typeface="Times New Roman"/>
                          <a:cs typeface="Times New Roman"/>
                        </a:rPr>
                        <a:t>Păstrarea laptelui proaspăt muls în vase deschise, acoperite cu tifon</a:t>
                      </a:r>
                      <a:endParaRPr lang="ru-RU" sz="1200" dirty="0">
                        <a:latin typeface="Calibri"/>
                        <a:ea typeface="Times New Roman"/>
                        <a:cs typeface="Times New Roman"/>
                      </a:endParaRPr>
                    </a:p>
                    <a:p>
                      <a:pPr marL="342900" lvl="0" indent="-342900">
                        <a:lnSpc>
                          <a:spcPct val="115000"/>
                        </a:lnSpc>
                        <a:spcAft>
                          <a:spcPts val="0"/>
                        </a:spcAft>
                        <a:buFont typeface="Wingdings"/>
                        <a:buChar char=""/>
                      </a:pPr>
                      <a:r>
                        <a:rPr lang="ro-RO" sz="1200" dirty="0">
                          <a:latin typeface="Times New Roman"/>
                          <a:ea typeface="Times New Roman"/>
                          <a:cs typeface="Times New Roman"/>
                        </a:rPr>
                        <a:t>Respectarea regimului igienic</a:t>
                      </a:r>
                      <a:endParaRPr lang="ru-RU" sz="1200" dirty="0">
                        <a:latin typeface="Calibri"/>
                        <a:ea typeface="Times New Roman"/>
                        <a:cs typeface="Times New Roman"/>
                      </a:endParaRPr>
                    </a:p>
                  </a:txBody>
                  <a:tcPr marL="39757" marR="39757"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7467600" cy="471478"/>
          </a:xfrm>
        </p:spPr>
        <p:txBody>
          <a:bodyPr>
            <a:normAutofit fontScale="92500" lnSpcReduction="10000"/>
          </a:bodyPr>
          <a:lstStyle/>
          <a:p>
            <a:pPr>
              <a:lnSpc>
                <a:spcPct val="115000"/>
              </a:lnSpc>
              <a:spcAft>
                <a:spcPts val="0"/>
              </a:spcAft>
              <a:buNone/>
            </a:pPr>
            <a:r>
              <a:rPr lang="ro-RO" b="1" dirty="0" smtClean="0">
                <a:solidFill>
                  <a:srgbClr val="FF0000"/>
                </a:solidFill>
                <a:latin typeface="Times New Roman"/>
                <a:ea typeface="Times New Roman"/>
                <a:cs typeface="Times New Roman"/>
              </a:rPr>
              <a:t>Defecte de aspect și consistență</a:t>
            </a:r>
            <a:endParaRPr lang="ru-RU" sz="3200" dirty="0" smtClean="0">
              <a:latin typeface="Calibri"/>
              <a:ea typeface="Times New Roman"/>
              <a:cs typeface="Times New Roman"/>
            </a:endParaRPr>
          </a:p>
          <a:p>
            <a:pPr>
              <a:buNone/>
            </a:pP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820840197"/>
              </p:ext>
            </p:extLst>
          </p:nvPr>
        </p:nvGraphicFramePr>
        <p:xfrm>
          <a:off x="214283" y="857232"/>
          <a:ext cx="8572558" cy="5786478"/>
        </p:xfrm>
        <a:graphic>
          <a:graphicData uri="http://schemas.openxmlformats.org/drawingml/2006/table">
            <a:tbl>
              <a:tblPr/>
              <a:tblGrid>
                <a:gridCol w="2341500"/>
                <a:gridCol w="3373107"/>
                <a:gridCol w="2857951"/>
              </a:tblGrid>
              <a:tr h="275546">
                <a:tc>
                  <a:txBody>
                    <a:bodyPr/>
                    <a:lstStyle/>
                    <a:p>
                      <a:pPr>
                        <a:lnSpc>
                          <a:spcPct val="115000"/>
                        </a:lnSpc>
                        <a:spcAft>
                          <a:spcPts val="0"/>
                        </a:spcAft>
                      </a:pPr>
                      <a:r>
                        <a:rPr lang="ro-RO" sz="1400" b="1" dirty="0">
                          <a:solidFill>
                            <a:srgbClr val="FFFFFF"/>
                          </a:solidFill>
                          <a:latin typeface="Times New Roman"/>
                          <a:ea typeface="Times New Roman"/>
                          <a:cs typeface="Times New Roman"/>
                        </a:rPr>
                        <a:t>Defectul</a:t>
                      </a:r>
                      <a:endParaRPr lang="ru-RU" sz="1400" dirty="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400" b="1">
                          <a:solidFill>
                            <a:srgbClr val="FFFFFF"/>
                          </a:solidFill>
                          <a:latin typeface="Times New Roman"/>
                          <a:ea typeface="Times New Roman"/>
                          <a:cs typeface="Times New Roman"/>
                        </a:rPr>
                        <a:t>Cauzele apariției defectului</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400" b="1">
                          <a:solidFill>
                            <a:srgbClr val="FFFFFF"/>
                          </a:solidFill>
                          <a:latin typeface="Times New Roman"/>
                          <a:ea typeface="Times New Roman"/>
                          <a:cs typeface="Times New Roman"/>
                        </a:rPr>
                        <a:t>Măsuri de prevenire</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1102187">
                <a:tc>
                  <a:txBody>
                    <a:bodyPr/>
                    <a:lstStyle/>
                    <a:p>
                      <a:pPr>
                        <a:lnSpc>
                          <a:spcPct val="115000"/>
                        </a:lnSpc>
                        <a:spcAft>
                          <a:spcPts val="0"/>
                        </a:spcAft>
                      </a:pPr>
                      <a:r>
                        <a:rPr lang="ro-RO" sz="1400" b="1">
                          <a:solidFill>
                            <a:srgbClr val="FFFFFF"/>
                          </a:solidFill>
                          <a:latin typeface="Times New Roman"/>
                          <a:ea typeface="Times New Roman"/>
                          <a:cs typeface="Times New Roman"/>
                        </a:rPr>
                        <a:t>Consistență filantă</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400">
                          <a:latin typeface="Times New Roman"/>
                          <a:ea typeface="Times New Roman"/>
                          <a:cs typeface="Times New Roman"/>
                        </a:rPr>
                        <a:t>Impurificarea abundentă a laptelui cu microorganisme saprofite</a:t>
                      </a:r>
                      <a:endParaRPr lang="ru-RU" sz="14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Respectarea regimului igienic la obținerea laptelui</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1653280">
                <a:tc>
                  <a:txBody>
                    <a:bodyPr/>
                    <a:lstStyle/>
                    <a:p>
                      <a:pPr>
                        <a:lnSpc>
                          <a:spcPct val="115000"/>
                        </a:lnSpc>
                        <a:spcAft>
                          <a:spcPts val="0"/>
                        </a:spcAft>
                      </a:pPr>
                      <a:r>
                        <a:rPr lang="ro-RO" sz="1400" b="1">
                          <a:solidFill>
                            <a:srgbClr val="FFFFFF"/>
                          </a:solidFill>
                          <a:latin typeface="Times New Roman"/>
                          <a:ea typeface="Times New Roman"/>
                          <a:cs typeface="Times New Roman"/>
                        </a:rPr>
                        <a:t>Consistență apoasă</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Alimentația animalelor cu cantități mari de furaje suculente și apoase</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Falsificarea laptelui cu apă</a:t>
                      </a:r>
                      <a:endParaRPr lang="ru-RU" sz="14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400" dirty="0">
                          <a:latin typeface="Times New Roman"/>
                          <a:ea typeface="Times New Roman"/>
                          <a:cs typeface="Times New Roman"/>
                        </a:rPr>
                        <a:t>Alimentația normală</a:t>
                      </a:r>
                      <a:endParaRPr lang="ru-RU" sz="1400" dirty="0">
                        <a:latin typeface="Calibri"/>
                        <a:ea typeface="Times New Roman"/>
                        <a:cs typeface="Times New Roman"/>
                      </a:endParaRPr>
                    </a:p>
                    <a:p>
                      <a:pPr marL="342900" lvl="0" indent="-342900">
                        <a:lnSpc>
                          <a:spcPct val="115000"/>
                        </a:lnSpc>
                        <a:spcAft>
                          <a:spcPts val="0"/>
                        </a:spcAft>
                        <a:buFont typeface="Wingdings"/>
                        <a:buChar char=""/>
                      </a:pPr>
                      <a:r>
                        <a:rPr lang="ro-RO" sz="1400" dirty="0">
                          <a:solidFill>
                            <a:srgbClr val="C00000"/>
                          </a:solidFill>
                          <a:latin typeface="Times New Roman"/>
                          <a:ea typeface="Times New Roman"/>
                          <a:cs typeface="Times New Roman"/>
                        </a:rPr>
                        <a:t>Excluderea </a:t>
                      </a:r>
                      <a:r>
                        <a:rPr lang="ro-RO" sz="1400" dirty="0" smtClean="0">
                          <a:solidFill>
                            <a:srgbClr val="C00000"/>
                          </a:solidFill>
                          <a:latin typeface="Times New Roman"/>
                          <a:ea typeface="Times New Roman"/>
                          <a:cs typeface="Times New Roman"/>
                        </a:rPr>
                        <a:t>falsificării</a:t>
                      </a:r>
                    </a:p>
                    <a:p>
                      <a:pPr marL="342900" lvl="0" indent="-342900">
                        <a:lnSpc>
                          <a:spcPct val="115000"/>
                        </a:lnSpc>
                        <a:spcAft>
                          <a:spcPts val="0"/>
                        </a:spcAft>
                        <a:buFont typeface="Wingdings"/>
                        <a:buChar char=""/>
                      </a:pPr>
                      <a:r>
                        <a:rPr lang="ro-RO" sz="1400" dirty="0" smtClean="0">
                          <a:solidFill>
                            <a:srgbClr val="C00000"/>
                          </a:solidFill>
                          <a:latin typeface="Times New Roman"/>
                          <a:ea typeface="Times New Roman"/>
                          <a:cs typeface="Times New Roman"/>
                        </a:rPr>
                        <a:t>Punctul </a:t>
                      </a:r>
                      <a:r>
                        <a:rPr lang="ro-RO" sz="1400" dirty="0" err="1" smtClean="0">
                          <a:solidFill>
                            <a:srgbClr val="C00000"/>
                          </a:solidFill>
                          <a:latin typeface="Times New Roman"/>
                          <a:ea typeface="Times New Roman"/>
                          <a:cs typeface="Times New Roman"/>
                        </a:rPr>
                        <a:t>crioscopic</a:t>
                      </a:r>
                      <a:r>
                        <a:rPr lang="ro-RO" sz="1400" dirty="0" smtClean="0">
                          <a:solidFill>
                            <a:srgbClr val="C00000"/>
                          </a:solidFill>
                          <a:latin typeface="Times New Roman"/>
                          <a:ea typeface="Times New Roman"/>
                          <a:cs typeface="Times New Roman"/>
                        </a:rPr>
                        <a:t> </a:t>
                      </a:r>
                      <a:endParaRPr lang="ru-RU" sz="1400" dirty="0">
                        <a:solidFill>
                          <a:srgbClr val="C00000"/>
                        </a:solidFill>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r h="2755465">
                <a:tc>
                  <a:txBody>
                    <a:bodyPr/>
                    <a:lstStyle/>
                    <a:p>
                      <a:pPr>
                        <a:lnSpc>
                          <a:spcPct val="115000"/>
                        </a:lnSpc>
                        <a:spcAft>
                          <a:spcPts val="0"/>
                        </a:spcAft>
                      </a:pPr>
                      <a:r>
                        <a:rPr lang="ro-RO" sz="1400" b="1">
                          <a:solidFill>
                            <a:srgbClr val="FFFFFF"/>
                          </a:solidFill>
                          <a:latin typeface="Times New Roman"/>
                          <a:ea typeface="Times New Roman"/>
                          <a:cs typeface="Times New Roman"/>
                        </a:rPr>
                        <a:t>Consistență brînzoasă</a:t>
                      </a:r>
                      <a:endParaRPr lang="ru-RU" sz="140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Lapte obținut de la vaci bolnave de mastită</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Impurificarea laptelui cu bacterii producătoare de enzime coagulente</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Înăcrirea laptelui</a:t>
                      </a:r>
                      <a:endParaRPr lang="ru-RU" sz="1400">
                        <a:latin typeface="Calibri"/>
                        <a:ea typeface="Times New Roman"/>
                        <a:cs typeface="Times New Roman"/>
                      </a:endParaRPr>
                    </a:p>
                  </a:txBody>
                  <a:tcPr marL="68580" marR="68580"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400" dirty="0">
                          <a:latin typeface="Times New Roman"/>
                          <a:ea typeface="Times New Roman"/>
                          <a:cs typeface="Times New Roman"/>
                        </a:rPr>
                        <a:t>Mulgerea vacilor bolnave de mastită în vase separate</a:t>
                      </a:r>
                      <a:endParaRPr lang="ru-RU" sz="1400" dirty="0">
                        <a:latin typeface="Calibri"/>
                        <a:ea typeface="Times New Roman"/>
                        <a:cs typeface="Times New Roman"/>
                      </a:endParaRPr>
                    </a:p>
                    <a:p>
                      <a:pPr marL="342900" lvl="0" indent="-342900">
                        <a:lnSpc>
                          <a:spcPct val="115000"/>
                        </a:lnSpc>
                        <a:spcAft>
                          <a:spcPts val="0"/>
                        </a:spcAft>
                        <a:buFont typeface="Wingdings"/>
                        <a:buChar char=""/>
                      </a:pPr>
                      <a:r>
                        <a:rPr lang="ro-RO" sz="1400" dirty="0">
                          <a:latin typeface="Times New Roman"/>
                          <a:ea typeface="Times New Roman"/>
                          <a:cs typeface="Times New Roman"/>
                        </a:rPr>
                        <a:t>Respectarea regimului igienic</a:t>
                      </a:r>
                      <a:endParaRPr lang="ru-RU" sz="1400" dirty="0">
                        <a:latin typeface="Calibri"/>
                        <a:ea typeface="Times New Roman"/>
                        <a:cs typeface="Times New Roman"/>
                      </a:endParaRPr>
                    </a:p>
                    <a:p>
                      <a:pPr marL="342900" lvl="0" indent="-342900">
                        <a:lnSpc>
                          <a:spcPct val="115000"/>
                        </a:lnSpc>
                        <a:spcAft>
                          <a:spcPts val="0"/>
                        </a:spcAft>
                        <a:buFont typeface="Wingdings"/>
                        <a:buChar char=""/>
                      </a:pPr>
                      <a:r>
                        <a:rPr lang="ro-RO" sz="1400" dirty="0">
                          <a:latin typeface="Times New Roman"/>
                          <a:ea typeface="Times New Roman"/>
                          <a:cs typeface="Times New Roman"/>
                        </a:rPr>
                        <a:t>Păstrarea laptelui răcit la temperaturi scăzute</a:t>
                      </a:r>
                      <a:endParaRPr lang="ru-RU" sz="1400" dirty="0">
                        <a:latin typeface="Calibri"/>
                        <a:ea typeface="Times New Roman"/>
                        <a:cs typeface="Times New Roman"/>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57158" y="0"/>
            <a:ext cx="7467600" cy="542916"/>
          </a:xfrm>
        </p:spPr>
        <p:txBody>
          <a:bodyPr/>
          <a:lstStyle/>
          <a:p>
            <a:pPr>
              <a:lnSpc>
                <a:spcPct val="115000"/>
              </a:lnSpc>
              <a:spcAft>
                <a:spcPts val="0"/>
              </a:spcAft>
              <a:buNone/>
            </a:pPr>
            <a:r>
              <a:rPr lang="ro-RO" b="1" dirty="0" smtClean="0">
                <a:solidFill>
                  <a:srgbClr val="FF0000"/>
                </a:solidFill>
                <a:latin typeface="Times New Roman"/>
                <a:ea typeface="Times New Roman"/>
                <a:cs typeface="Times New Roman"/>
              </a:rPr>
              <a:t>Defecte de culoare</a:t>
            </a:r>
            <a:endParaRPr lang="ru-RU" sz="3200" dirty="0" smtClean="0">
              <a:latin typeface="Calibri"/>
              <a:ea typeface="Times New Roman"/>
              <a:cs typeface="Times New Roman"/>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201194059"/>
              </p:ext>
            </p:extLst>
          </p:nvPr>
        </p:nvGraphicFramePr>
        <p:xfrm>
          <a:off x="214282" y="642918"/>
          <a:ext cx="8429683" cy="5715039"/>
        </p:xfrm>
        <a:graphic>
          <a:graphicData uri="http://schemas.openxmlformats.org/drawingml/2006/table">
            <a:tbl>
              <a:tblPr/>
              <a:tblGrid>
                <a:gridCol w="2809047"/>
                <a:gridCol w="2810318"/>
                <a:gridCol w="2810318"/>
              </a:tblGrid>
              <a:tr h="326574">
                <a:tc>
                  <a:txBody>
                    <a:bodyPr/>
                    <a:lstStyle/>
                    <a:p>
                      <a:pPr>
                        <a:lnSpc>
                          <a:spcPct val="115000"/>
                        </a:lnSpc>
                        <a:spcAft>
                          <a:spcPts val="0"/>
                        </a:spcAft>
                      </a:pPr>
                      <a:r>
                        <a:rPr lang="ro-RO" sz="1400" b="1" dirty="0">
                          <a:solidFill>
                            <a:srgbClr val="FFFFFF"/>
                          </a:solidFill>
                          <a:latin typeface="Times New Roman"/>
                          <a:ea typeface="Times New Roman"/>
                          <a:cs typeface="Times New Roman"/>
                        </a:rPr>
                        <a:t>Defectul</a:t>
                      </a:r>
                      <a:endParaRPr lang="ru-RU" sz="1400" dirty="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400" b="1">
                          <a:solidFill>
                            <a:srgbClr val="FFFFFF"/>
                          </a:solidFill>
                          <a:latin typeface="Times New Roman"/>
                          <a:ea typeface="Times New Roman"/>
                          <a:cs typeface="Times New Roman"/>
                        </a:rPr>
                        <a:t>Cauzele apariției defectului</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c>
                  <a:txBody>
                    <a:bodyPr/>
                    <a:lstStyle/>
                    <a:p>
                      <a:pPr>
                        <a:lnSpc>
                          <a:spcPct val="115000"/>
                        </a:lnSpc>
                        <a:spcAft>
                          <a:spcPts val="0"/>
                        </a:spcAft>
                      </a:pPr>
                      <a:r>
                        <a:rPr lang="ro-RO" sz="1400" b="1">
                          <a:solidFill>
                            <a:srgbClr val="FFFFFF"/>
                          </a:solidFill>
                          <a:latin typeface="Times New Roman"/>
                          <a:ea typeface="Times New Roman"/>
                          <a:cs typeface="Times New Roman"/>
                        </a:rPr>
                        <a:t>Măsuri de prevenire</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9BBB59"/>
                    </a:solidFill>
                  </a:tcPr>
                </a:tc>
              </a:tr>
              <a:tr h="1632868">
                <a:tc>
                  <a:txBody>
                    <a:bodyPr/>
                    <a:lstStyle/>
                    <a:p>
                      <a:pPr>
                        <a:lnSpc>
                          <a:spcPct val="115000"/>
                        </a:lnSpc>
                        <a:spcAft>
                          <a:spcPts val="0"/>
                        </a:spcAft>
                      </a:pPr>
                      <a:r>
                        <a:rPr lang="ro-RO" sz="1400" b="1">
                          <a:solidFill>
                            <a:srgbClr val="FFFFFF"/>
                          </a:solidFill>
                          <a:latin typeface="Times New Roman"/>
                          <a:ea typeface="Times New Roman"/>
                          <a:cs typeface="Times New Roman"/>
                        </a:rPr>
                        <a:t>Culoare albăstruie</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Smîntînirea parțială a laptelui</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Falsificarea laptelui cu apă</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Laptele obținut de la vaci bolnave de mastită</a:t>
                      </a:r>
                      <a:endParaRPr lang="ru-RU" sz="1400">
                        <a:latin typeface="Calibri"/>
                        <a:ea typeface="Times New Roman"/>
                        <a:cs typeface="Times New Roman"/>
                      </a:endParaRPr>
                    </a:p>
                  </a:txBody>
                  <a:tcPr marL="45436" marR="4543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400" dirty="0">
                          <a:latin typeface="Times New Roman"/>
                          <a:ea typeface="Times New Roman"/>
                          <a:cs typeface="Times New Roman"/>
                        </a:rPr>
                        <a:t>Evitarea </a:t>
                      </a:r>
                      <a:r>
                        <a:rPr lang="ro-RO" sz="1400" dirty="0" err="1">
                          <a:latin typeface="Times New Roman"/>
                          <a:ea typeface="Times New Roman"/>
                          <a:cs typeface="Times New Roman"/>
                        </a:rPr>
                        <a:t>smînîtnirii</a:t>
                      </a:r>
                      <a:r>
                        <a:rPr lang="ro-RO" sz="1400" dirty="0">
                          <a:latin typeface="Times New Roman"/>
                          <a:ea typeface="Times New Roman"/>
                          <a:cs typeface="Times New Roman"/>
                        </a:rPr>
                        <a:t> și </a:t>
                      </a:r>
                      <a:r>
                        <a:rPr lang="ro-RO" sz="1400" dirty="0">
                          <a:solidFill>
                            <a:srgbClr val="C00000"/>
                          </a:solidFill>
                          <a:latin typeface="Times New Roman"/>
                          <a:ea typeface="Times New Roman"/>
                          <a:cs typeface="Times New Roman"/>
                        </a:rPr>
                        <a:t>falsificării laptelui</a:t>
                      </a:r>
                      <a:endParaRPr lang="ru-RU" sz="1400" dirty="0">
                        <a:solidFill>
                          <a:srgbClr val="C00000"/>
                        </a:solidFill>
                        <a:latin typeface="Calibri"/>
                        <a:ea typeface="Times New Roman"/>
                        <a:cs typeface="Times New Roman"/>
                      </a:endParaRPr>
                    </a:p>
                    <a:p>
                      <a:pPr marL="342900" lvl="0" indent="-342900">
                        <a:lnSpc>
                          <a:spcPct val="115000"/>
                        </a:lnSpc>
                        <a:spcAft>
                          <a:spcPts val="0"/>
                        </a:spcAft>
                        <a:buFont typeface="Wingdings"/>
                        <a:buChar char=""/>
                      </a:pPr>
                      <a:r>
                        <a:rPr lang="ro-RO" sz="1400" dirty="0">
                          <a:latin typeface="Times New Roman"/>
                          <a:ea typeface="Times New Roman"/>
                          <a:cs typeface="Times New Roman"/>
                        </a:rPr>
                        <a:t>Controlul </a:t>
                      </a:r>
                      <a:r>
                        <a:rPr lang="ro-RO" sz="1400" dirty="0" err="1">
                          <a:latin typeface="Times New Roman"/>
                          <a:ea typeface="Times New Roman"/>
                          <a:cs typeface="Times New Roman"/>
                        </a:rPr>
                        <a:t>sitematic</a:t>
                      </a:r>
                      <a:r>
                        <a:rPr lang="ro-RO" sz="1400" dirty="0">
                          <a:latin typeface="Times New Roman"/>
                          <a:ea typeface="Times New Roman"/>
                          <a:cs typeface="Times New Roman"/>
                        </a:rPr>
                        <a:t> al ugerului și mulgerea separată a vacilor bolnave</a:t>
                      </a:r>
                      <a:endParaRPr lang="ru-RU" sz="1400" dirty="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1632868">
                <a:tc>
                  <a:txBody>
                    <a:bodyPr/>
                    <a:lstStyle/>
                    <a:p>
                      <a:pPr>
                        <a:lnSpc>
                          <a:spcPct val="115000"/>
                        </a:lnSpc>
                        <a:spcAft>
                          <a:spcPts val="0"/>
                        </a:spcAft>
                      </a:pPr>
                      <a:r>
                        <a:rPr lang="ro-RO" sz="1400" b="1">
                          <a:solidFill>
                            <a:srgbClr val="FFFFFF"/>
                          </a:solidFill>
                          <a:latin typeface="Times New Roman"/>
                          <a:ea typeface="Times New Roman"/>
                          <a:cs typeface="Times New Roman"/>
                        </a:rPr>
                        <a:t>Culoare roză</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Amestec de sînge în lapte ca rezultat al leziunilor mameloanelor sau din cauza mastitei</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Intoxicație alimentară a vacilor</a:t>
                      </a:r>
                      <a:endParaRPr lang="ru-RU" sz="1400">
                        <a:latin typeface="Calibri"/>
                        <a:ea typeface="Times New Roman"/>
                        <a:cs typeface="Times New Roman"/>
                      </a:endParaRPr>
                    </a:p>
                  </a:txBody>
                  <a:tcPr marL="45436" marR="4543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400" dirty="0">
                          <a:latin typeface="Times New Roman"/>
                          <a:ea typeface="Times New Roman"/>
                          <a:cs typeface="Times New Roman"/>
                        </a:rPr>
                        <a:t>Controlul sănătății animalelor și mulgerea separată a celor bolnave</a:t>
                      </a:r>
                      <a:endParaRPr lang="ru-RU" sz="1400" dirty="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r h="1632868">
                <a:tc>
                  <a:txBody>
                    <a:bodyPr/>
                    <a:lstStyle/>
                    <a:p>
                      <a:pPr>
                        <a:lnSpc>
                          <a:spcPct val="115000"/>
                        </a:lnSpc>
                        <a:spcAft>
                          <a:spcPts val="0"/>
                        </a:spcAft>
                      </a:pPr>
                      <a:r>
                        <a:rPr lang="ro-RO" sz="1400" b="1">
                          <a:solidFill>
                            <a:srgbClr val="FFFFFF"/>
                          </a:solidFill>
                          <a:latin typeface="Times New Roman"/>
                          <a:ea typeface="Times New Roman"/>
                          <a:cs typeface="Times New Roman"/>
                        </a:rPr>
                        <a:t>Culoare galbenă</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Amestec de lapte colostral în laptele normal</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Lapte obținut de la vacile bolnave de febră aftoasă</a:t>
                      </a:r>
                      <a:endParaRPr lang="ru-RU" sz="1400">
                        <a:latin typeface="Calibri"/>
                        <a:ea typeface="Times New Roman"/>
                        <a:cs typeface="Times New Roman"/>
                      </a:endParaRPr>
                    </a:p>
                  </a:txBody>
                  <a:tcPr marL="45436" marR="4543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Prevenirea amestecului laptelui colostral cu cel normal</a:t>
                      </a:r>
                      <a:endParaRPr lang="ru-RU" sz="1400">
                        <a:latin typeface="Calibri"/>
                        <a:ea typeface="Times New Roman"/>
                        <a:cs typeface="Times New Roman"/>
                      </a:endParaRPr>
                    </a:p>
                    <a:p>
                      <a:pPr marL="342900" lvl="0" indent="-342900">
                        <a:lnSpc>
                          <a:spcPct val="115000"/>
                        </a:lnSpc>
                        <a:spcAft>
                          <a:spcPts val="0"/>
                        </a:spcAft>
                        <a:buFont typeface="Wingdings"/>
                        <a:buChar char=""/>
                      </a:pPr>
                      <a:r>
                        <a:rPr lang="ro-RO" sz="1400">
                          <a:latin typeface="Times New Roman"/>
                          <a:ea typeface="Times New Roman"/>
                          <a:cs typeface="Times New Roman"/>
                        </a:rPr>
                        <a:t>Controlul sănătății animalelor și mulgerea separată a celor bolnave</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DDAC"/>
                    </a:solidFill>
                  </a:tcPr>
                </a:tc>
              </a:tr>
              <a:tr h="489861">
                <a:tc>
                  <a:txBody>
                    <a:bodyPr/>
                    <a:lstStyle/>
                    <a:p>
                      <a:pPr>
                        <a:lnSpc>
                          <a:spcPct val="115000"/>
                        </a:lnSpc>
                        <a:spcAft>
                          <a:spcPts val="0"/>
                        </a:spcAft>
                      </a:pPr>
                      <a:r>
                        <a:rPr lang="ro-RO" sz="1400" b="1">
                          <a:solidFill>
                            <a:srgbClr val="FFFFFF"/>
                          </a:solidFill>
                          <a:latin typeface="Times New Roman"/>
                          <a:ea typeface="Times New Roman"/>
                          <a:cs typeface="Times New Roman"/>
                        </a:rPr>
                        <a:t>Culoare verzuie</a:t>
                      </a:r>
                      <a:endParaRPr lang="ru-RU" sz="1400">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381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BBB59"/>
                    </a:solidFill>
                  </a:tcPr>
                </a:tc>
                <a:tc>
                  <a:txBody>
                    <a:bodyPr/>
                    <a:lstStyle/>
                    <a:p>
                      <a:pPr marL="342900" lvl="0" indent="-342900">
                        <a:lnSpc>
                          <a:spcPct val="115000"/>
                        </a:lnSpc>
                        <a:spcAft>
                          <a:spcPts val="0"/>
                        </a:spcAft>
                        <a:buFont typeface="Wingdings"/>
                        <a:buChar char=""/>
                      </a:pPr>
                      <a:r>
                        <a:rPr lang="ro-RO" sz="1400">
                          <a:latin typeface="Times New Roman"/>
                          <a:ea typeface="Times New Roman"/>
                          <a:cs typeface="Times New Roman"/>
                        </a:rPr>
                        <a:t>Falsificarea laptelui cu zer</a:t>
                      </a:r>
                      <a:endParaRPr lang="ru-RU" sz="1400">
                        <a:latin typeface="Calibri"/>
                        <a:ea typeface="Times New Roman"/>
                        <a:cs typeface="Times New Roman"/>
                      </a:endParaRPr>
                    </a:p>
                  </a:txBody>
                  <a:tcPr marL="45436" marR="45436" marT="0" marB="0">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c>
                  <a:txBody>
                    <a:bodyPr/>
                    <a:lstStyle/>
                    <a:p>
                      <a:pPr marL="342900" lvl="0" indent="-342900">
                        <a:lnSpc>
                          <a:spcPct val="115000"/>
                        </a:lnSpc>
                        <a:spcAft>
                          <a:spcPts val="0"/>
                        </a:spcAft>
                        <a:buFont typeface="Wingdings"/>
                        <a:buChar char=""/>
                      </a:pPr>
                      <a:r>
                        <a:rPr lang="ro-RO" sz="1400" dirty="0">
                          <a:latin typeface="Times New Roman"/>
                          <a:ea typeface="Times New Roman"/>
                          <a:cs typeface="Times New Roman"/>
                        </a:rPr>
                        <a:t>Evitarea </a:t>
                      </a:r>
                      <a:r>
                        <a:rPr lang="ro-RO" sz="1400" dirty="0">
                          <a:solidFill>
                            <a:srgbClr val="C00000"/>
                          </a:solidFill>
                          <a:latin typeface="Times New Roman"/>
                          <a:ea typeface="Times New Roman"/>
                          <a:cs typeface="Times New Roman"/>
                        </a:rPr>
                        <a:t>falsificării laptelui</a:t>
                      </a:r>
                      <a:endParaRPr lang="ru-RU" sz="1400" dirty="0">
                        <a:solidFill>
                          <a:srgbClr val="C00000"/>
                        </a:solidFill>
                        <a:latin typeface="Calibri"/>
                        <a:ea typeface="Times New Roman"/>
                        <a:cs typeface="Times New Roman"/>
                      </a:endParaRPr>
                    </a:p>
                  </a:txBody>
                  <a:tcPr marL="45436" marR="4543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6EED5"/>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325562"/>
          </a:xfrm>
        </p:spPr>
        <p:txBody>
          <a:bodyPr>
            <a:normAutofit fontScale="90000"/>
          </a:bodyPr>
          <a:lstStyle/>
          <a:p>
            <a:pPr algn="ctr"/>
            <a:r>
              <a:rPr lang="ro-RO" dirty="0"/>
              <a:t> </a:t>
            </a:r>
            <a:r>
              <a:rPr lang="ro-RO" dirty="0" smtClean="0"/>
              <a:t/>
            </a:r>
            <a:br>
              <a:rPr lang="ro-RO" dirty="0" smtClean="0"/>
            </a:br>
            <a:r>
              <a:rPr lang="ro-RO" dirty="0"/>
              <a:t/>
            </a:r>
            <a:br>
              <a:rPr lang="ro-RO" dirty="0"/>
            </a:br>
            <a:r>
              <a:rPr lang="ro-RO" dirty="0" smtClean="0"/>
              <a:t>   </a:t>
            </a:r>
            <a:br>
              <a:rPr lang="ro-RO" dirty="0" smtClean="0"/>
            </a:br>
            <a:r>
              <a:rPr lang="ro-RO" dirty="0" smtClean="0">
                <a:solidFill>
                  <a:srgbClr val="C00000"/>
                </a:solidFill>
              </a:rPr>
              <a:t>Sistemul </a:t>
            </a:r>
            <a:r>
              <a:rPr lang="ro-RO" dirty="0">
                <a:solidFill>
                  <a:srgbClr val="C00000"/>
                </a:solidFill>
              </a:rPr>
              <a:t>de gestionare al siguranței alimentare (SMSA)</a:t>
            </a:r>
            <a:r>
              <a:rPr lang="ru-RU" dirty="0">
                <a:solidFill>
                  <a:srgbClr val="C00000"/>
                </a:solidFill>
              </a:rPr>
              <a:t/>
            </a:r>
            <a:br>
              <a:rPr lang="ru-RU" dirty="0">
                <a:solidFill>
                  <a:srgbClr val="C00000"/>
                </a:solidFill>
              </a:rPr>
            </a:br>
            <a:endParaRPr lang="ru-RU" dirty="0">
              <a:solidFill>
                <a:srgbClr val="C00000"/>
              </a:solidFill>
            </a:endParaRPr>
          </a:p>
        </p:txBody>
      </p:sp>
      <p:sp>
        <p:nvSpPr>
          <p:cNvPr id="3" name="Объект 2"/>
          <p:cNvSpPr>
            <a:spLocks noGrp="1"/>
          </p:cNvSpPr>
          <p:nvPr>
            <p:ph sz="quarter" idx="1"/>
          </p:nvPr>
        </p:nvSpPr>
        <p:spPr/>
        <p:txBody>
          <a:bodyPr>
            <a:normAutofit fontScale="55000" lnSpcReduction="20000"/>
          </a:bodyPr>
          <a:lstStyle/>
          <a:p>
            <a:r>
              <a:rPr lang="ro-RO" i="1" dirty="0"/>
              <a:t>este un sistem integral care combină prevenirea, pregătirea pentru controlul intern, precum și procedurile de control intern menite să asigure siguranța alimentară și igiena în cadrul întreprinderii alimentare.</a:t>
            </a:r>
            <a:endParaRPr lang="ru-RU" dirty="0"/>
          </a:p>
          <a:p>
            <a:pPr lvl="0"/>
            <a:r>
              <a:rPr lang="ro-RO" dirty="0"/>
              <a:t>bune practici de igienă, cum ar fi curățare, spălarea si dezinfectare, igiena lucrătorilor, clădirile potrivite și echipamente, controlul dăunătorilor etc.;</a:t>
            </a:r>
            <a:endParaRPr lang="ru-RU" dirty="0"/>
          </a:p>
          <a:p>
            <a:pPr lvl="0"/>
            <a:r>
              <a:rPr lang="ro-RO" dirty="0"/>
              <a:t>bune practici de fabricare, cum ar fi dozarea exactă a ingredientelor, temperatura corectă de procesare, depozitarea și transportul produselor etc.;</a:t>
            </a:r>
            <a:endParaRPr lang="ru-RU" dirty="0"/>
          </a:p>
          <a:p>
            <a:pPr lvl="0"/>
            <a:r>
              <a:rPr lang="ro-RO" dirty="0"/>
              <a:t>proceduri bazate pe un sistem de analizei pericolelor și stabilirii punctelor critice de control - HACCP (engl. Hazard </a:t>
            </a:r>
            <a:r>
              <a:rPr lang="ro-RO" dirty="0" err="1"/>
              <a:t>Analysis</a:t>
            </a:r>
            <a:r>
              <a:rPr lang="ro-RO" dirty="0"/>
              <a:t> </a:t>
            </a:r>
            <a:r>
              <a:rPr lang="ro-RO" dirty="0" err="1"/>
              <a:t>and</a:t>
            </a:r>
            <a:r>
              <a:rPr lang="ro-RO" dirty="0"/>
              <a:t> </a:t>
            </a:r>
            <a:r>
              <a:rPr lang="ro-RO" dirty="0" err="1"/>
              <a:t>Critical</a:t>
            </a:r>
            <a:r>
              <a:rPr lang="ro-RO" dirty="0"/>
              <a:t> Control </a:t>
            </a:r>
            <a:r>
              <a:rPr lang="ro-RO" dirty="0" err="1"/>
              <a:t>Points</a:t>
            </a:r>
            <a:r>
              <a:rPr lang="ro-RO" dirty="0"/>
              <a:t>);</a:t>
            </a:r>
            <a:endParaRPr lang="ru-RU" dirty="0"/>
          </a:p>
          <a:p>
            <a:pPr lvl="0"/>
            <a:r>
              <a:rPr lang="ro-RO" dirty="0"/>
              <a:t>alte principii de gestionare și schimb de informații bilaterale pentru a asigura un sistem de urmărire a produselor și retragerea acestora.</a:t>
            </a:r>
            <a:endParaRPr lang="ru-RU" dirty="0"/>
          </a:p>
          <a:p>
            <a:r>
              <a:rPr lang="ro-RO" b="1" dirty="0">
                <a:solidFill>
                  <a:srgbClr val="FF0000"/>
                </a:solidFill>
              </a:rPr>
              <a:t>Important :</a:t>
            </a:r>
            <a:r>
              <a:rPr lang="ro-RO" dirty="0"/>
              <a:t>Bunele  practici de igienă și Bunele practici  de producție, împreună constituie un program de condiții preliminare .</a:t>
            </a:r>
            <a:endParaRPr lang="ru-RU" dirty="0"/>
          </a:p>
          <a:p>
            <a:pPr lvl="0"/>
            <a:r>
              <a:rPr lang="ro-RO" dirty="0"/>
              <a:t>Programul de condiții preliminare este împărțit în:</a:t>
            </a:r>
            <a:endParaRPr lang="ru-RU" dirty="0"/>
          </a:p>
          <a:p>
            <a:pPr lvl="0"/>
            <a:r>
              <a:rPr lang="ro-RO" dirty="0" smtClean="0"/>
              <a:t>a)programul </a:t>
            </a:r>
            <a:r>
              <a:rPr lang="ro-RO" dirty="0"/>
              <a:t>care stabilește structura întreprinderii și condițiile de construcție,</a:t>
            </a:r>
            <a:endParaRPr lang="ru-RU" dirty="0"/>
          </a:p>
          <a:p>
            <a:pPr lvl="0"/>
            <a:r>
              <a:rPr lang="ro-RO" dirty="0"/>
              <a:t>b)programul care stabilește procesul și metodele de activitate.</a:t>
            </a:r>
            <a:endParaRPr lang="ru-RU" dirty="0"/>
          </a:p>
          <a:p>
            <a:r>
              <a:rPr lang="ro-RO" dirty="0"/>
              <a:t>În centrul sistemului de gestionare al siguranței alimentare se află un program bine gândit și planificat  pe condiții preliminare . Activitatea concretă în cadrul programului de condiții preliminare este indicată în planul de control intern.</a:t>
            </a:r>
            <a:endParaRPr lang="ru-RU" dirty="0"/>
          </a:p>
          <a:p>
            <a:r>
              <a:rPr lang="ro-RO" b="1" dirty="0">
                <a:solidFill>
                  <a:srgbClr val="C00000"/>
                </a:solidFill>
              </a:rPr>
              <a:t>Important : </a:t>
            </a:r>
            <a:r>
              <a:rPr lang="ro-RO" b="1" dirty="0"/>
              <a:t>Trebuie să verificați ,de asemenea furnizorii de materii prime !</a:t>
            </a:r>
            <a:endParaRPr lang="ru-RU" dirty="0"/>
          </a:p>
          <a:p>
            <a:r>
              <a:rPr lang="ro-RO" b="1" dirty="0">
                <a:solidFill>
                  <a:srgbClr val="C00000"/>
                </a:solidFill>
              </a:rPr>
              <a:t>Important : </a:t>
            </a:r>
            <a:r>
              <a:rPr lang="ro-RO" b="1" dirty="0"/>
              <a:t>Planul de control intern trebuie revizuit periodic și daca este necesar completat. </a:t>
            </a:r>
            <a:endParaRPr lang="ru-RU" dirty="0"/>
          </a:p>
          <a:p>
            <a:r>
              <a:rPr lang="ro-RO" b="1" dirty="0">
                <a:solidFill>
                  <a:srgbClr val="00B0F0"/>
                </a:solidFill>
              </a:rPr>
              <a:t>Atenție! </a:t>
            </a:r>
            <a:r>
              <a:rPr lang="ro-RO" b="1" dirty="0"/>
              <a:t>Nici un sistem nu este perfect !</a:t>
            </a:r>
            <a:endParaRPr lang="ru-RU" dirty="0"/>
          </a:p>
          <a:p>
            <a:endParaRPr lang="ru-RU" dirty="0"/>
          </a:p>
        </p:txBody>
      </p:sp>
    </p:spTree>
    <p:extLst>
      <p:ext uri="{BB962C8B-B14F-4D97-AF65-F5344CB8AC3E}">
        <p14:creationId xmlns:p14="http://schemas.microsoft.com/office/powerpoint/2010/main" val="3697938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solidFill>
                  <a:srgbClr val="FF0000"/>
                </a:solidFill>
              </a:rPr>
              <a:t>Flexibilitatea în aplicarea SMSA </a:t>
            </a:r>
            <a:endParaRPr lang="ru-RU" dirty="0">
              <a:solidFill>
                <a:srgbClr val="FF0000"/>
              </a:solidFill>
            </a:endParaRPr>
          </a:p>
        </p:txBody>
      </p:sp>
      <p:sp>
        <p:nvSpPr>
          <p:cNvPr id="3" name="Объект 2"/>
          <p:cNvSpPr>
            <a:spLocks noGrp="1"/>
          </p:cNvSpPr>
          <p:nvPr>
            <p:ph sz="quarter" idx="1"/>
          </p:nvPr>
        </p:nvSpPr>
        <p:spPr/>
        <p:txBody>
          <a:bodyPr>
            <a:normAutofit fontScale="92500" lnSpcReduction="10000"/>
          </a:bodyPr>
          <a:lstStyle/>
          <a:p>
            <a:r>
              <a:rPr lang="ro-RO" dirty="0" smtClean="0">
                <a:solidFill>
                  <a:srgbClr val="FF0000"/>
                </a:solidFill>
              </a:rPr>
              <a:t>Excepție!</a:t>
            </a:r>
            <a:r>
              <a:rPr lang="ro-RO" dirty="0" smtClean="0"/>
              <a:t> </a:t>
            </a:r>
            <a:r>
              <a:rPr lang="ro-RO" i="1" dirty="0"/>
              <a:t>Într-o întreprindere mică (cu mai puțin  10 angajați și o cifră de afaceri sau un </a:t>
            </a:r>
            <a:r>
              <a:rPr lang="ro-RO" i="1" dirty="0" smtClean="0"/>
              <a:t>bilanț </a:t>
            </a:r>
            <a:r>
              <a:rPr lang="ro-RO" i="1" dirty="0"/>
              <a:t>de până la </a:t>
            </a:r>
            <a:r>
              <a:rPr lang="ru-RU" i="1" dirty="0" smtClean="0"/>
              <a:t>18 </a:t>
            </a:r>
            <a:r>
              <a:rPr lang="ro-RO" i="1" dirty="0" smtClean="0"/>
              <a:t>milioane </a:t>
            </a:r>
            <a:r>
              <a:rPr lang="ro-RO" i="1" dirty="0"/>
              <a:t>de lei ) pot fi utilizate: </a:t>
            </a:r>
            <a:endParaRPr lang="ru-RU" dirty="0"/>
          </a:p>
          <a:p>
            <a:r>
              <a:rPr lang="ro-RO" i="1" dirty="0"/>
              <a:t>ușă comună pentru intrarea și ieșirea personalului, recepționarea materiei prime și livrarea produselor finite, cu condiția ca acțiunile să fie separate în timp și contaminarea încrucișată să fie exclusă;</a:t>
            </a:r>
            <a:endParaRPr lang="ru-RU" dirty="0"/>
          </a:p>
          <a:p>
            <a:r>
              <a:rPr lang="ro-RO" i="1" dirty="0"/>
              <a:t>aceeași cameră pentru producție, ambalare și etichetare, cu condiția respectării cerințelor de igienă alimentară și siguranță, asigurând o curățare necesară și separarea etapelor de procesare în timp;</a:t>
            </a:r>
            <a:endParaRPr lang="ru-RU" dirty="0"/>
          </a:p>
          <a:p>
            <a:r>
              <a:rPr lang="ro-RO" i="1" dirty="0"/>
              <a:t>încăperi separate pentru anumite operațiuni (de exemplu, pentru depozitarea materialului de ambalare, fabricarea brânzei).</a:t>
            </a:r>
            <a:endParaRPr lang="ru-RU" dirty="0"/>
          </a:p>
          <a:p>
            <a:endParaRPr lang="ru-RU" dirty="0"/>
          </a:p>
        </p:txBody>
      </p:sp>
    </p:spTree>
    <p:extLst>
      <p:ext uri="{BB962C8B-B14F-4D97-AF65-F5344CB8AC3E}">
        <p14:creationId xmlns:p14="http://schemas.microsoft.com/office/powerpoint/2010/main" val="1189335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7467600" cy="1339552"/>
          </a:xfrm>
        </p:spPr>
        <p:txBody>
          <a:bodyPr>
            <a:normAutofit fontScale="90000"/>
          </a:bodyPr>
          <a:lstStyle/>
          <a:p>
            <a:r>
              <a:rPr lang="ro-RO" dirty="0">
                <a:solidFill>
                  <a:srgbClr val="FF0000"/>
                </a:solidFill>
              </a:rPr>
              <a:t>Condiții preliminare care specifică procesul și metodele de activitate </a:t>
            </a:r>
            <a:r>
              <a:rPr lang="ru-RU" dirty="0"/>
              <a:t/>
            </a:r>
            <a:br>
              <a:rPr lang="ru-RU" dirty="0"/>
            </a:br>
            <a:endParaRPr lang="ru-RU" dirty="0"/>
          </a:p>
        </p:txBody>
      </p:sp>
      <p:sp>
        <p:nvSpPr>
          <p:cNvPr id="3" name="Объект 2"/>
          <p:cNvSpPr>
            <a:spLocks noGrp="1"/>
          </p:cNvSpPr>
          <p:nvPr>
            <p:ph sz="quarter" idx="1"/>
          </p:nvPr>
        </p:nvSpPr>
        <p:spPr/>
        <p:txBody>
          <a:bodyPr>
            <a:normAutofit fontScale="92500"/>
          </a:bodyPr>
          <a:lstStyle/>
          <a:p>
            <a:r>
              <a:rPr lang="ro-RO" dirty="0"/>
              <a:t>Depozitarea și </a:t>
            </a:r>
            <a:r>
              <a:rPr lang="ro-RO" dirty="0" smtClean="0"/>
              <a:t>evacuarea deșeurilor;</a:t>
            </a:r>
          </a:p>
          <a:p>
            <a:r>
              <a:rPr lang="ro-RO" dirty="0"/>
              <a:t>Curățarea /Spălarea </a:t>
            </a:r>
            <a:r>
              <a:rPr lang="ro-RO" dirty="0" smtClean="0"/>
              <a:t>Dezinfectarea;</a:t>
            </a:r>
          </a:p>
          <a:p>
            <a:pPr marL="0" indent="0">
              <a:buNone/>
            </a:pPr>
            <a:r>
              <a:rPr lang="ro-RO" sz="1000" dirty="0">
                <a:solidFill>
                  <a:srgbClr val="C00000"/>
                </a:solidFill>
              </a:rPr>
              <a:t>Atenție !!!</a:t>
            </a:r>
            <a:r>
              <a:rPr lang="ro-RO" sz="1000" dirty="0" smtClean="0"/>
              <a:t>Detergenți</a:t>
            </a:r>
            <a:r>
              <a:rPr lang="ru-RU" sz="1000" dirty="0"/>
              <a:t> </a:t>
            </a:r>
            <a:r>
              <a:rPr lang="ro-RO" sz="1000" dirty="0" smtClean="0"/>
              <a:t> </a:t>
            </a:r>
            <a:r>
              <a:rPr lang="ro-RO" sz="1000" dirty="0"/>
              <a:t>sunt împărțiți în alcaline (pH 8...14), acide (pH 2...6) și neutre (pH 6...8). Pentru a obține un rezultat bun, trebuie de utilizat diferiți detergenți: alcalinele elimină grăsimile și proteinele, iar acizii – poluarea minerală. Detergenții tipici au </a:t>
            </a:r>
            <a:r>
              <a:rPr lang="ro-RO" sz="1000" dirty="0" smtClean="0"/>
              <a:t>următoarea compoziție</a:t>
            </a:r>
            <a:r>
              <a:rPr lang="ro-RO" dirty="0" smtClean="0"/>
              <a:t>.</a:t>
            </a:r>
          </a:p>
          <a:p>
            <a:r>
              <a:rPr lang="ro-RO" dirty="0"/>
              <a:t>Documente privind curățarea /spălarea si dezinfectarea</a:t>
            </a:r>
            <a:r>
              <a:rPr lang="ro-RO" dirty="0" smtClean="0"/>
              <a:t>;</a:t>
            </a:r>
            <a:endParaRPr lang="ru-RU" dirty="0"/>
          </a:p>
          <a:p>
            <a:r>
              <a:rPr lang="ro-RO" dirty="0" smtClean="0"/>
              <a:t>Deratizarea;</a:t>
            </a:r>
          </a:p>
          <a:p>
            <a:pPr marL="274320" lvl="1">
              <a:spcBef>
                <a:spcPts val="600"/>
              </a:spcBef>
              <a:buSzPct val="70000"/>
              <a:buFont typeface="Wingdings"/>
              <a:buChar char=""/>
            </a:pPr>
            <a:r>
              <a:rPr lang="ro-RO" sz="2400" dirty="0" smtClean="0"/>
              <a:t>Ambalarea </a:t>
            </a:r>
            <a:r>
              <a:rPr lang="ro-RO" sz="2400" dirty="0"/>
              <a:t>și etichetarea produselor </a:t>
            </a:r>
            <a:r>
              <a:rPr lang="ro-RO" sz="2400" dirty="0" smtClean="0"/>
              <a:t>alimentare;</a:t>
            </a:r>
          </a:p>
          <a:p>
            <a:pPr marL="274320" lvl="1">
              <a:spcBef>
                <a:spcPts val="600"/>
              </a:spcBef>
              <a:buSzPct val="70000"/>
              <a:buFont typeface="Wingdings"/>
              <a:buChar char=""/>
            </a:pPr>
            <a:r>
              <a:rPr lang="ro-RO" sz="2400" dirty="0"/>
              <a:t>Transportul și mijloace de transport </a:t>
            </a:r>
            <a:r>
              <a:rPr lang="ro-RO" sz="2400" dirty="0" smtClean="0"/>
              <a:t>specializat;</a:t>
            </a:r>
          </a:p>
          <a:p>
            <a:pPr marL="274320" lvl="1">
              <a:spcBef>
                <a:spcPts val="600"/>
              </a:spcBef>
              <a:buSzPct val="70000"/>
              <a:buFont typeface="Wingdings"/>
              <a:buChar char=""/>
            </a:pPr>
            <a:r>
              <a:rPr lang="ro-RO" sz="2400" dirty="0"/>
              <a:t>Controlul sănătății </a:t>
            </a:r>
            <a:r>
              <a:rPr lang="ro-RO" sz="2400" dirty="0" smtClean="0"/>
              <a:t>personalului;</a:t>
            </a:r>
          </a:p>
          <a:p>
            <a:pPr marL="274320" lvl="1">
              <a:spcBef>
                <a:spcPts val="600"/>
              </a:spcBef>
              <a:buSzPct val="70000"/>
              <a:buFont typeface="Wingdings"/>
              <a:buChar char=""/>
            </a:pPr>
            <a:r>
              <a:rPr lang="ro-RO" sz="2400" dirty="0"/>
              <a:t>Igiena </a:t>
            </a:r>
            <a:r>
              <a:rPr lang="ro-RO" sz="2400" dirty="0" smtClean="0"/>
              <a:t>personalului;</a:t>
            </a:r>
          </a:p>
          <a:p>
            <a:pPr marL="274320" lvl="1">
              <a:spcBef>
                <a:spcPts val="600"/>
              </a:spcBef>
              <a:buSzPct val="70000"/>
              <a:buFont typeface="Wingdings"/>
              <a:buChar char=""/>
            </a:pPr>
            <a:r>
              <a:rPr lang="ro-RO" sz="2000" dirty="0"/>
              <a:t>Instruirea </a:t>
            </a:r>
            <a:r>
              <a:rPr lang="ro-RO" sz="2000" dirty="0" smtClean="0"/>
              <a:t>personalului;</a:t>
            </a:r>
            <a:endParaRPr lang="ru-RU" sz="2000" dirty="0"/>
          </a:p>
          <a:p>
            <a:pPr marL="274320" lvl="1">
              <a:spcBef>
                <a:spcPts val="600"/>
              </a:spcBef>
              <a:buSzPct val="70000"/>
              <a:buFont typeface="Wingdings"/>
              <a:buChar char=""/>
            </a:pPr>
            <a:r>
              <a:rPr lang="ro-RO" sz="2400" dirty="0" smtClean="0"/>
              <a:t> </a:t>
            </a:r>
            <a:r>
              <a:rPr lang="ro-RO" sz="2000" dirty="0" smtClean="0"/>
              <a:t>Vizitatorii;</a:t>
            </a:r>
            <a:endParaRPr lang="ru-RU" sz="20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1800" dirty="0"/>
          </a:p>
          <a:p>
            <a:endParaRPr lang="ru-RU" dirty="0"/>
          </a:p>
          <a:p>
            <a:endParaRPr lang="ro-RO" dirty="0" smtClean="0"/>
          </a:p>
          <a:p>
            <a:endParaRPr lang="ru-RU" dirty="0"/>
          </a:p>
          <a:p>
            <a:pPr marL="0" indent="0">
              <a:buNone/>
            </a:pPr>
            <a:endParaRPr lang="ru-RU" dirty="0"/>
          </a:p>
        </p:txBody>
      </p:sp>
    </p:spTree>
    <p:extLst>
      <p:ext uri="{BB962C8B-B14F-4D97-AF65-F5344CB8AC3E}">
        <p14:creationId xmlns:p14="http://schemas.microsoft.com/office/powerpoint/2010/main" val="40041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rgbClr val="C00000"/>
                </a:solidFill>
                <a:latin typeface="Times New Roman" panose="02020603050405020304" pitchFamily="18" charset="0"/>
                <a:cs typeface="Times New Roman" panose="02020603050405020304" pitchFamily="18" charset="0"/>
              </a:rPr>
              <a:t>Ce </a:t>
            </a:r>
            <a:r>
              <a:rPr lang="ro-RO" dirty="0" smtClean="0">
                <a:solidFill>
                  <a:srgbClr val="C00000"/>
                </a:solidFill>
                <a:latin typeface="Times New Roman" panose="02020603050405020304" pitchFamily="18" charset="0"/>
                <a:cs typeface="Times New Roman" panose="02020603050405020304" pitchFamily="18" charset="0"/>
              </a:rPr>
              <a:t>e</a:t>
            </a:r>
            <a:r>
              <a:rPr lang="en-US" dirty="0" err="1" smtClean="0">
                <a:solidFill>
                  <a:srgbClr val="C00000"/>
                </a:solidFill>
                <a:latin typeface="Times New Roman" panose="02020603050405020304" pitchFamily="18" charset="0"/>
                <a:cs typeface="Times New Roman" panose="02020603050405020304" pitchFamily="18" charset="0"/>
              </a:rPr>
              <a:t>ste</a:t>
            </a:r>
            <a:r>
              <a:rPr lang="en-US" dirty="0" smtClean="0">
                <a:solidFill>
                  <a:srgbClr val="C00000"/>
                </a:solidFill>
                <a:latin typeface="Times New Roman" panose="02020603050405020304" pitchFamily="18" charset="0"/>
                <a:cs typeface="Times New Roman" panose="02020603050405020304" pitchFamily="18" charset="0"/>
              </a:rPr>
              <a:t> SIISA </a:t>
            </a:r>
            <a:r>
              <a:rPr lang="ro-RO" dirty="0" smtClean="0">
                <a:solidFill>
                  <a:srgbClr val="C00000"/>
                </a:solidFill>
                <a:latin typeface="Times New Roman" panose="02020603050405020304" pitchFamily="18" charset="0"/>
                <a:cs typeface="Times New Roman" panose="02020603050405020304" pitchFamily="18" charset="0"/>
              </a:rPr>
              <a:t>? E-ANSA </a:t>
            </a:r>
            <a:endParaRPr lang="ru-RU"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normAutofit/>
          </a:bodyPr>
          <a:lstStyle/>
          <a:p>
            <a:r>
              <a:rPr lang="ro-MD" sz="2000" dirty="0" smtClean="0"/>
              <a:t> </a:t>
            </a:r>
            <a:r>
              <a:rPr lang="ro-MD" sz="2000" dirty="0" smtClean="0">
                <a:latin typeface="Times New Roman" panose="02020603050405020304" pitchFamily="18" charset="0"/>
                <a:cs typeface="Times New Roman" panose="02020603050405020304" pitchFamily="18" charset="0"/>
              </a:rPr>
              <a:t>Registrul de stat al animalelor (RSA) , Managementul </a:t>
            </a:r>
            <a:r>
              <a:rPr lang="ro-MD" sz="2000" dirty="0">
                <a:latin typeface="Times New Roman" panose="02020603050405020304" pitchFamily="18" charset="0"/>
                <a:cs typeface="Times New Roman" panose="02020603050405020304" pitchFamily="18" charset="0"/>
              </a:rPr>
              <a:t>Măsurilor Sanitar-Veterinare (MMSV) și Managementul Laboratoarelor (LIMS), asigurând automatizarea proceselor de înregistrare și extragere a datelor în termene restrânse. </a:t>
            </a:r>
            <a:endParaRPr lang="ro-MD" sz="2000" dirty="0" smtClean="0">
              <a:latin typeface="Times New Roman" panose="02020603050405020304" pitchFamily="18" charset="0"/>
              <a:cs typeface="Times New Roman" panose="02020603050405020304" pitchFamily="18" charset="0"/>
            </a:endParaRPr>
          </a:p>
          <a:p>
            <a:r>
              <a:rPr lang="ro-MD" sz="2000" dirty="0" smtClean="0">
                <a:latin typeface="Times New Roman" panose="02020603050405020304" pitchFamily="18" charset="0"/>
                <a:cs typeface="Times New Roman" panose="02020603050405020304" pitchFamily="18" charset="0"/>
              </a:rPr>
              <a:t>(SIISA )are </a:t>
            </a:r>
            <a:r>
              <a:rPr lang="ro-MD" sz="2000" dirty="0">
                <a:latin typeface="Times New Roman" panose="02020603050405020304" pitchFamily="18" charset="0"/>
                <a:cs typeface="Times New Roman" panose="02020603050405020304" pitchFamily="18" charset="0"/>
              </a:rPr>
              <a:t>ca scop digitalizarea activității Agenției Naționale pentru Siguranța Alimentelor în vederea informatizării proceselor de trasabilitate a animalelor, a produselor alimentare de origine animală și non-animală, evidența operatorilor din lanțul alimentar și a exploatațiilor acestora, gestiunea măsurilor sanitar-veterinare, evidența investigațiilor de laborator, înregistrare și difuzare a alertelor privind sănătatea animalelor, evidența performanțelor animalelor, gestiunea documentelor eliberate de Agenție și furnizarea serviciilor electronice pentru cetățeni și mediul de afaceri.</a:t>
            </a:r>
            <a:endParaRPr lang="ru-RU" sz="2000" dirty="0">
              <a:latin typeface="Times New Roman" panose="02020603050405020304" pitchFamily="18" charset="0"/>
              <a:cs typeface="Times New Roman" panose="02020603050405020304" pitchFamily="18" charset="0"/>
            </a:endParaRPr>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326751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7467600" cy="1339552"/>
          </a:xfrm>
        </p:spPr>
        <p:txBody>
          <a:bodyPr>
            <a:normAutofit fontScale="90000"/>
          </a:bodyPr>
          <a:lstStyle/>
          <a:p>
            <a:r>
              <a:rPr lang="ro-RO" dirty="0">
                <a:solidFill>
                  <a:srgbClr val="FF0000"/>
                </a:solidFill>
              </a:rPr>
              <a:t>Condiții preliminare care specifică procesul și metodele de activitate </a:t>
            </a:r>
            <a:r>
              <a:rPr lang="ru-RU" dirty="0"/>
              <a:t/>
            </a:r>
            <a:br>
              <a:rPr lang="ru-RU" dirty="0"/>
            </a:br>
            <a:endParaRPr lang="ru-RU" dirty="0"/>
          </a:p>
        </p:txBody>
      </p:sp>
      <p:sp>
        <p:nvSpPr>
          <p:cNvPr id="3" name="Объект 2"/>
          <p:cNvSpPr>
            <a:spLocks noGrp="1"/>
          </p:cNvSpPr>
          <p:nvPr>
            <p:ph sz="quarter" idx="1"/>
          </p:nvPr>
        </p:nvSpPr>
        <p:spPr>
          <a:xfrm>
            <a:off x="457200" y="1340768"/>
            <a:ext cx="7467600" cy="5175942"/>
          </a:xfrm>
        </p:spPr>
        <p:txBody>
          <a:bodyPr>
            <a:normAutofit lnSpcReduction="10000"/>
          </a:bodyPr>
          <a:lstStyle/>
          <a:p>
            <a:pPr marL="0" lvl="1" indent="0">
              <a:spcBef>
                <a:spcPts val="600"/>
              </a:spcBef>
              <a:buSzPct val="70000"/>
              <a:buNone/>
            </a:pPr>
            <a:r>
              <a:rPr lang="ro-RO" sz="2400" dirty="0" smtClean="0"/>
              <a:t>Calitatea apei;</a:t>
            </a:r>
          </a:p>
          <a:p>
            <a:pPr marL="0" lvl="1" indent="0">
              <a:spcBef>
                <a:spcPts val="600"/>
              </a:spcBef>
              <a:buSzPct val="70000"/>
              <a:buNone/>
            </a:pPr>
            <a:r>
              <a:rPr lang="ro-RO" sz="1400" dirty="0">
                <a:solidFill>
                  <a:schemeClr val="accent1">
                    <a:lumMod val="75000"/>
                  </a:schemeClr>
                </a:solidFill>
              </a:rPr>
              <a:t>Exemplu : Program de control al calității apei </a:t>
            </a:r>
            <a:endParaRPr lang="ru-RU" sz="1400" dirty="0">
              <a:solidFill>
                <a:schemeClr val="accent1">
                  <a:lumMod val="75000"/>
                </a:schemeClr>
              </a:solidFill>
            </a:endParaRPr>
          </a:p>
          <a:p>
            <a:pPr marL="0" lvl="1" indent="0">
              <a:spcBef>
                <a:spcPts val="600"/>
              </a:spcBef>
              <a:buSzPct val="70000"/>
              <a:buNone/>
            </a:pPr>
            <a:endParaRPr lang="ru-RU" sz="24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2400" dirty="0"/>
          </a:p>
          <a:p>
            <a:pPr marL="274320" lvl="1">
              <a:spcBef>
                <a:spcPts val="600"/>
              </a:spcBef>
              <a:buSzPct val="70000"/>
              <a:buFont typeface="Wingdings"/>
              <a:buChar char=""/>
            </a:pPr>
            <a:endParaRPr lang="ru-RU" sz="1800" dirty="0"/>
          </a:p>
          <a:p>
            <a:endParaRPr lang="ru-RU" dirty="0"/>
          </a:p>
          <a:p>
            <a:endParaRPr lang="ro-RO" dirty="0" smtClean="0"/>
          </a:p>
          <a:p>
            <a:endParaRPr lang="ro-RO" dirty="0" smtClean="0"/>
          </a:p>
          <a:p>
            <a:pPr marL="0" indent="0">
              <a:buNone/>
            </a:pPr>
            <a:endParaRPr lang="ru-RU" dirty="0"/>
          </a:p>
          <a:p>
            <a:pPr marL="0" indent="0">
              <a:buNone/>
            </a:pPr>
            <a:endParaRPr lang="ro-RO" sz="1100" b="1" i="1" dirty="0" smtClean="0"/>
          </a:p>
          <a:p>
            <a:pPr marL="0" indent="0">
              <a:buNone/>
            </a:pPr>
            <a:r>
              <a:rPr lang="ro-RO" sz="1100" b="1" i="1" dirty="0" smtClean="0"/>
              <a:t>Produsele </a:t>
            </a:r>
            <a:r>
              <a:rPr lang="ro-RO" sz="1100" b="1" i="1" dirty="0"/>
              <a:t>alimentare și orice  altă substanță destinată adăugării la produsele  alimentare  sau incorporarea cărora  se presupune, trebuie să permită urmărirea la  toate etapele de producție, prelucrare și livrarea pe piață.</a:t>
            </a:r>
            <a:endParaRPr lang="ru-RU" sz="1100" dirty="0"/>
          </a:p>
          <a:p>
            <a:pPr marL="0" indent="0">
              <a:buNone/>
            </a:pPr>
            <a:endParaRPr lang="ru-RU" dirty="0"/>
          </a:p>
        </p:txBody>
      </p:sp>
      <p:graphicFrame>
        <p:nvGraphicFramePr>
          <p:cNvPr id="6" name="Таблица 5"/>
          <p:cNvGraphicFramePr>
            <a:graphicFrameLocks noGrp="1"/>
          </p:cNvGraphicFramePr>
          <p:nvPr>
            <p:extLst>
              <p:ext uri="{D42A27DB-BD31-4B8C-83A1-F6EECF244321}">
                <p14:modId xmlns:p14="http://schemas.microsoft.com/office/powerpoint/2010/main" val="3428722940"/>
              </p:ext>
            </p:extLst>
          </p:nvPr>
        </p:nvGraphicFramePr>
        <p:xfrm>
          <a:off x="1403649" y="2132857"/>
          <a:ext cx="4568054" cy="3592830"/>
        </p:xfrm>
        <a:graphic>
          <a:graphicData uri="http://schemas.openxmlformats.org/drawingml/2006/table">
            <a:tbl>
              <a:tblPr firstRow="1" firstCol="1" bandRow="1">
                <a:tableStyleId>{5C22544A-7EE6-4342-B048-85BDC9FD1C3A}</a:tableStyleId>
              </a:tblPr>
              <a:tblGrid>
                <a:gridCol w="2448271"/>
                <a:gridCol w="2119783"/>
              </a:tblGrid>
              <a:tr h="756374">
                <a:tc>
                  <a:txBody>
                    <a:bodyPr/>
                    <a:lstStyle/>
                    <a:p>
                      <a:pPr marL="457200">
                        <a:lnSpc>
                          <a:spcPct val="115000"/>
                        </a:lnSpc>
                        <a:spcAft>
                          <a:spcPts val="0"/>
                        </a:spcAft>
                      </a:pPr>
                      <a:r>
                        <a:rPr lang="ro-RO" sz="1200">
                          <a:effectLst/>
                        </a:rPr>
                        <a:t>Apa potabilă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900">
                          <a:effectLst/>
                        </a:rPr>
                        <a:t>Hg 651/2023 pentru aprobarea Regulamentului sanitar privind supravegherea si monitorizarea apei potabile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23026">
                <a:tc>
                  <a:txBody>
                    <a:bodyPr/>
                    <a:lstStyle/>
                    <a:p>
                      <a:pPr marL="457200">
                        <a:lnSpc>
                          <a:spcPct val="115000"/>
                        </a:lnSpc>
                        <a:spcAft>
                          <a:spcPts val="0"/>
                        </a:spcAft>
                      </a:pPr>
                      <a:r>
                        <a:rPr lang="ro-RO" sz="1200">
                          <a:effectLst/>
                        </a:rPr>
                        <a:t>Sursa apei Potabile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5524">
                <a:tc>
                  <a:txBody>
                    <a:bodyPr/>
                    <a:lstStyle/>
                    <a:p>
                      <a:pPr marL="457200">
                        <a:lnSpc>
                          <a:spcPct val="115000"/>
                        </a:lnSpc>
                        <a:spcAft>
                          <a:spcPts val="0"/>
                        </a:spcAft>
                      </a:pPr>
                      <a:r>
                        <a:rPr lang="ro-RO" sz="1200">
                          <a:effectLst/>
                        </a:rPr>
                        <a:t>Cantitatea apei potabile utilizată pe zi;</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5524">
                <a:tc>
                  <a:txBody>
                    <a:bodyPr/>
                    <a:lstStyle/>
                    <a:p>
                      <a:pPr marL="457200">
                        <a:lnSpc>
                          <a:spcPct val="115000"/>
                        </a:lnSpc>
                        <a:spcAft>
                          <a:spcPts val="0"/>
                        </a:spcAft>
                      </a:pPr>
                      <a:r>
                        <a:rPr lang="ro-RO" sz="1200">
                          <a:effectLst/>
                        </a:rPr>
                        <a:t>Frecvența de apa potabilă utilizata pe zi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5524">
                <a:tc>
                  <a:txBody>
                    <a:bodyPr/>
                    <a:lstStyle/>
                    <a:p>
                      <a:pPr marL="457200">
                        <a:lnSpc>
                          <a:spcPct val="115000"/>
                        </a:lnSpc>
                        <a:spcAft>
                          <a:spcPts val="0"/>
                        </a:spcAft>
                      </a:pPr>
                      <a:r>
                        <a:rPr lang="ro-RO" sz="1200">
                          <a:effectLst/>
                        </a:rPr>
                        <a:t>Frecvența analizei apei potabile;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23026">
                <a:tc>
                  <a:txBody>
                    <a:bodyPr/>
                    <a:lstStyle/>
                    <a:p>
                      <a:pPr marL="457200">
                        <a:lnSpc>
                          <a:spcPct val="115000"/>
                        </a:lnSpc>
                        <a:spcAft>
                          <a:spcPts val="0"/>
                        </a:spcAft>
                      </a:pPr>
                      <a:r>
                        <a:rPr lang="ro-RO" sz="1200">
                          <a:effectLst/>
                        </a:rPr>
                        <a:t>Indicatorii analizate;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395524">
                <a:tc>
                  <a:txBody>
                    <a:bodyPr/>
                    <a:lstStyle/>
                    <a:p>
                      <a:pPr marL="457200">
                        <a:lnSpc>
                          <a:spcPct val="115000"/>
                        </a:lnSpc>
                        <a:spcAft>
                          <a:spcPts val="0"/>
                        </a:spcAft>
                      </a:pPr>
                      <a:r>
                        <a:rPr lang="ro-RO" sz="1200">
                          <a:effectLst/>
                        </a:rPr>
                        <a:t>Denumirea laboratorului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a:effectLst/>
                        </a:rPr>
                        <a:t> </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99855">
                <a:tc>
                  <a:txBody>
                    <a:bodyPr/>
                    <a:lstStyle/>
                    <a:p>
                      <a:pPr marL="457200">
                        <a:lnSpc>
                          <a:spcPct val="115000"/>
                        </a:lnSpc>
                        <a:spcAft>
                          <a:spcPts val="0"/>
                        </a:spcAft>
                      </a:pPr>
                      <a:r>
                        <a:rPr lang="ro-RO" sz="1200">
                          <a:effectLst/>
                        </a:rPr>
                        <a:t>Acțiuni în cazul in care apa potabila nu îndeplinește cerințele;</a:t>
                      </a:r>
                      <a:endParaRPr lang="ru-R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457200">
                        <a:lnSpc>
                          <a:spcPct val="115000"/>
                        </a:lnSpc>
                        <a:spcAft>
                          <a:spcPts val="1000"/>
                        </a:spcAft>
                      </a:pPr>
                      <a:r>
                        <a:rPr lang="ro-RO" sz="1400" dirty="0">
                          <a:effectLst/>
                        </a:rPr>
                        <a:t> </a:t>
                      </a:r>
                      <a:endParaRPr lang="ru-R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7" name="Rectangle 2"/>
          <p:cNvSpPr>
            <a:spLocks noChangeArrowheads="1"/>
          </p:cNvSpPr>
          <p:nvPr/>
        </p:nvSpPr>
        <p:spPr bwMode="auto">
          <a:xfrm>
            <a:off x="1403015" y="2493024"/>
            <a:ext cx="7489466" cy="35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5974670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solidFill>
                  <a:schemeClr val="accent1">
                    <a:lumMod val="75000"/>
                  </a:schemeClr>
                </a:solidFill>
              </a:rPr>
              <a:t>Trasabilitatea</a:t>
            </a:r>
            <a:endParaRPr lang="ru-RU" dirty="0">
              <a:solidFill>
                <a:schemeClr val="accent1">
                  <a:lumMod val="75000"/>
                </a:schemeClr>
              </a:solidFill>
            </a:endParaRPr>
          </a:p>
        </p:txBody>
      </p:sp>
      <p:sp>
        <p:nvSpPr>
          <p:cNvPr id="3" name="Объект 2"/>
          <p:cNvSpPr>
            <a:spLocks noGrp="1"/>
          </p:cNvSpPr>
          <p:nvPr>
            <p:ph sz="quarter" idx="1"/>
          </p:nvPr>
        </p:nvSpPr>
        <p:spPr/>
        <p:txBody>
          <a:bodyPr/>
          <a:lstStyle/>
          <a:p>
            <a:pPr marL="0" indent="0">
              <a:buNone/>
            </a:pPr>
            <a:r>
              <a:rPr lang="ro-RO" b="1" i="1" dirty="0" smtClean="0">
                <a:solidFill>
                  <a:schemeClr val="accent1">
                    <a:lumMod val="75000"/>
                  </a:schemeClr>
                </a:solidFill>
              </a:rPr>
              <a:t>Nota :</a:t>
            </a:r>
            <a:r>
              <a:rPr lang="ro-RO" b="1" i="1" dirty="0" smtClean="0"/>
              <a:t>Produsele </a:t>
            </a:r>
            <a:r>
              <a:rPr lang="ro-RO" b="1" i="1" dirty="0"/>
              <a:t>alimentare și orice  altă substanță destinată adăugării la produsele  alimentare  sau incorporarea cărora  se presupune, trebuie să permită urmărirea la  toate etapele de producție, prelucrare și livrarea pe piață.</a:t>
            </a:r>
            <a:endParaRPr lang="ru-RU" dirty="0"/>
          </a:p>
          <a:p>
            <a:r>
              <a:rPr lang="ro-RO" b="1" dirty="0"/>
              <a:t>un pas înapoi</a:t>
            </a:r>
            <a:r>
              <a:rPr lang="ro-RO" dirty="0"/>
              <a:t> – este originea tuturor ingredientelor utilizate în procesul de producție (de exemplu, lapte, zahăr, sare etc.);</a:t>
            </a:r>
            <a:endParaRPr lang="ru-RU" dirty="0"/>
          </a:p>
          <a:p>
            <a:r>
              <a:rPr lang="ro-RO" b="1" dirty="0"/>
              <a:t>un pas înainte</a:t>
            </a:r>
            <a:r>
              <a:rPr lang="ro-RO" dirty="0"/>
              <a:t> – cui au fost livrate produsele (cu excepția cazului în care este vândut consumatorului final direct ).</a:t>
            </a:r>
            <a:endParaRPr lang="ru-RU" dirty="0"/>
          </a:p>
          <a:p>
            <a:endParaRPr lang="ru-RU" dirty="0"/>
          </a:p>
        </p:txBody>
      </p:sp>
    </p:spTree>
    <p:extLst>
      <p:ext uri="{BB962C8B-B14F-4D97-AF65-F5344CB8AC3E}">
        <p14:creationId xmlns:p14="http://schemas.microsoft.com/office/powerpoint/2010/main" val="1579592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1" algn="l" rtl="0">
              <a:spcBef>
                <a:spcPct val="0"/>
              </a:spcBef>
            </a:pPr>
            <a:r>
              <a:rPr lang="ro-RO" sz="2400" dirty="0">
                <a:solidFill>
                  <a:schemeClr val="accent1">
                    <a:lumMod val="75000"/>
                  </a:schemeClr>
                </a:solidFill>
              </a:rPr>
              <a:t>Rechemarea și retragerea alimentelor periculoase </a:t>
            </a:r>
            <a:r>
              <a:rPr lang="ru-RU" sz="2400" dirty="0">
                <a:solidFill>
                  <a:schemeClr val="accent1">
                    <a:lumMod val="75000"/>
                  </a:schemeClr>
                </a:solidFill>
              </a:rPr>
              <a:t/>
            </a:r>
            <a:br>
              <a:rPr lang="ru-RU" sz="2400" dirty="0">
                <a:solidFill>
                  <a:schemeClr val="accent1">
                    <a:lumMod val="75000"/>
                  </a:schemeClr>
                </a:solidFill>
              </a:rPr>
            </a:br>
            <a:endParaRPr lang="ru-RU" sz="2400" dirty="0">
              <a:solidFill>
                <a:schemeClr val="accent1">
                  <a:lumMod val="75000"/>
                </a:schemeClr>
              </a:solidFill>
            </a:endParaRPr>
          </a:p>
        </p:txBody>
      </p:sp>
      <p:sp>
        <p:nvSpPr>
          <p:cNvPr id="3" name="Объект 2"/>
          <p:cNvSpPr>
            <a:spLocks noGrp="1"/>
          </p:cNvSpPr>
          <p:nvPr>
            <p:ph sz="quarter" idx="1"/>
          </p:nvPr>
        </p:nvSpPr>
        <p:spPr/>
        <p:txBody>
          <a:bodyPr>
            <a:normAutofit fontScale="92500" lnSpcReduction="10000"/>
          </a:bodyPr>
          <a:lstStyle/>
          <a:p>
            <a:r>
              <a:rPr lang="ro-RO" b="1" dirty="0"/>
              <a:t>Retragerea </a:t>
            </a:r>
            <a:r>
              <a:rPr lang="ro-RO" dirty="0"/>
              <a:t>– este un proces în care produsele sunt scoase din lanțul de consum, cu excepția produselor aflate în posesia consumatorului.</a:t>
            </a:r>
            <a:endParaRPr lang="ru-RU" dirty="0"/>
          </a:p>
          <a:p>
            <a:r>
              <a:rPr lang="ro-RO" b="1" dirty="0"/>
              <a:t>Rechemarea</a:t>
            </a:r>
            <a:r>
              <a:rPr lang="ro-RO" dirty="0"/>
              <a:t> – este un proces în care produsele sunt eliminate din lanțul de consum și informează consumatorii cu privire la măsurile necesare (de exemplu, returnarea produselor către întreprindere sau distrugerea acestora</a:t>
            </a:r>
            <a:r>
              <a:rPr lang="ro-RO" dirty="0" smtClean="0"/>
              <a:t>).</a:t>
            </a:r>
          </a:p>
          <a:p>
            <a:pPr marL="0" indent="0">
              <a:buNone/>
            </a:pPr>
            <a:r>
              <a:rPr lang="ro-RO" dirty="0" smtClean="0">
                <a:solidFill>
                  <a:schemeClr val="accent1">
                    <a:lumMod val="75000"/>
                  </a:schemeClr>
                </a:solidFill>
              </a:rPr>
              <a:t>Nota: </a:t>
            </a:r>
            <a:r>
              <a:rPr lang="ro-RO" dirty="0" smtClean="0"/>
              <a:t>Atenție</a:t>
            </a:r>
            <a:r>
              <a:rPr lang="ro-RO" dirty="0"/>
              <a:t>!!!Produsele </a:t>
            </a:r>
            <a:r>
              <a:rPr lang="ro-RO" b="1" dirty="0"/>
              <a:t>retrase </a:t>
            </a:r>
            <a:r>
              <a:rPr lang="ro-RO" dirty="0"/>
              <a:t>de pe piață, în funcție de soluție, trebuie să fie distruse, utilizate în alt scop, dar nu pentru alimentația oamenilor, returnate sau procesate într-un mod care îi asigură siguranța.</a:t>
            </a:r>
            <a:endParaRPr lang="ru-RU" dirty="0"/>
          </a:p>
          <a:p>
            <a:pPr marL="0" indent="0">
              <a:buNone/>
            </a:pPr>
            <a:r>
              <a:rPr lang="ro-RO" dirty="0"/>
              <a:t>În ceea ce privește returnarea, distrugerea sau prelucrarea produselor, este necesar să se întocmească un document care rămâne în </a:t>
            </a:r>
            <a:r>
              <a:rPr lang="ro-RO" dirty="0" smtClean="0"/>
              <a:t>depozit.</a:t>
            </a:r>
            <a:endParaRPr lang="ru-RU" dirty="0"/>
          </a:p>
          <a:p>
            <a:endParaRPr lang="ru-RU" dirty="0"/>
          </a:p>
        </p:txBody>
      </p:sp>
    </p:spTree>
    <p:extLst>
      <p:ext uri="{BB962C8B-B14F-4D97-AF65-F5344CB8AC3E}">
        <p14:creationId xmlns:p14="http://schemas.microsoft.com/office/powerpoint/2010/main" val="40363866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solidFill>
                  <a:srgbClr val="C00000"/>
                </a:solidFill>
              </a:rPr>
              <a:t>Alergeni !!!</a:t>
            </a:r>
            <a:endParaRPr lang="ru-RU" dirty="0">
              <a:solidFill>
                <a:srgbClr val="C00000"/>
              </a:solidFill>
            </a:endParaRPr>
          </a:p>
        </p:txBody>
      </p:sp>
      <p:sp>
        <p:nvSpPr>
          <p:cNvPr id="3" name="Объект 2"/>
          <p:cNvSpPr>
            <a:spLocks noGrp="1"/>
          </p:cNvSpPr>
          <p:nvPr>
            <p:ph sz="quarter" idx="1"/>
          </p:nvPr>
        </p:nvSpPr>
        <p:spPr/>
        <p:txBody>
          <a:bodyPr/>
          <a:lstStyle/>
          <a:p>
            <a:pPr marL="0" indent="0">
              <a:buNone/>
            </a:pPr>
            <a:endParaRPr lang="ro-RO" dirty="0"/>
          </a:p>
          <a:p>
            <a:r>
              <a:rPr lang="ro-RO" dirty="0" smtClean="0">
                <a:solidFill>
                  <a:srgbClr val="C00000"/>
                </a:solidFill>
              </a:rPr>
              <a:t>Atenție</a:t>
            </a:r>
            <a:r>
              <a:rPr lang="ro-RO" dirty="0">
                <a:solidFill>
                  <a:srgbClr val="C00000"/>
                </a:solidFill>
              </a:rPr>
              <a:t>!!! </a:t>
            </a:r>
            <a:r>
              <a:rPr lang="ro-RO" dirty="0"/>
              <a:t>Alergenii trebuie să figureze în  fișa tehnologică a produsului  și  marcați , incluziv (urme de alergen ) pe </a:t>
            </a:r>
            <a:r>
              <a:rPr lang="ro-RO" dirty="0" smtClean="0"/>
              <a:t>ambalaj;</a:t>
            </a:r>
          </a:p>
          <a:p>
            <a:pPr marL="0" indent="0">
              <a:buNone/>
            </a:pPr>
            <a:endParaRPr lang="ro-RO" dirty="0" smtClean="0"/>
          </a:p>
          <a:p>
            <a:r>
              <a:rPr lang="ro-RO" b="1" dirty="0"/>
              <a:t>Condiții suplimentare / Aditivi alimentari</a:t>
            </a:r>
            <a:endParaRPr lang="ru-RU" dirty="0"/>
          </a:p>
          <a:p>
            <a:pPr marL="0" indent="0">
              <a:buNone/>
            </a:pPr>
            <a:r>
              <a:rPr lang="ro-RO" dirty="0"/>
              <a:t>La fabricarea produselor, angajații respectă rețetele, la elaborarea cărora, în cazul adăugării de suplimente alimentare, sunt luate în considerare normele limită de utilizare a aditivilor alimentari specificate de furnizor și legislație.</a:t>
            </a:r>
            <a:endParaRPr lang="ru-RU" dirty="0"/>
          </a:p>
          <a:p>
            <a:endParaRPr lang="ru-RU" dirty="0"/>
          </a:p>
        </p:txBody>
      </p:sp>
      <p:pic>
        <p:nvPicPr>
          <p:cNvPr id="7" name="Рисунок 6"/>
          <p:cNvPicPr/>
          <p:nvPr/>
        </p:nvPicPr>
        <p:blipFill rotWithShape="1">
          <a:blip r:embed="rId2" cstate="print">
            <a:extLst>
              <a:ext uri="{28A0092B-C50C-407E-A947-70E740481C1C}">
                <a14:useLocalDpi xmlns:a14="http://schemas.microsoft.com/office/drawing/2010/main" val="0"/>
              </a:ext>
            </a:extLst>
          </a:blip>
          <a:srcRect l="14563" r="8714" b="6796"/>
          <a:stretch/>
        </p:blipFill>
        <p:spPr bwMode="auto">
          <a:xfrm>
            <a:off x="3059832" y="692696"/>
            <a:ext cx="936104" cy="8162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82876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solidFill>
                  <a:srgbClr val="C00000"/>
                </a:solidFill>
              </a:rPr>
              <a:t>Metode de Producție bazate pe HACCP</a:t>
            </a:r>
            <a:endParaRPr lang="ru-RU" dirty="0">
              <a:solidFill>
                <a:srgbClr val="C00000"/>
              </a:solidFill>
            </a:endParaRPr>
          </a:p>
        </p:txBody>
      </p:sp>
      <p:sp>
        <p:nvSpPr>
          <p:cNvPr id="3" name="Объект 2"/>
          <p:cNvSpPr>
            <a:spLocks noGrp="1"/>
          </p:cNvSpPr>
          <p:nvPr>
            <p:ph sz="quarter" idx="1"/>
          </p:nvPr>
        </p:nvSpPr>
        <p:spPr/>
        <p:txBody>
          <a:bodyPr/>
          <a:lstStyle/>
          <a:p>
            <a:r>
              <a:rPr lang="ro-RO" dirty="0"/>
              <a:t>3.1. Formarea Grupului HACCP </a:t>
            </a:r>
            <a:endParaRPr lang="ru-RU" dirty="0"/>
          </a:p>
          <a:p>
            <a:pPr marL="0" indent="0">
              <a:buNone/>
            </a:pPr>
            <a:r>
              <a:rPr lang="ro-RO" dirty="0"/>
              <a:t>Crearea sistemului HACCP este o activitate colectivă. Grupul de lucru include angajații/specialiștii care lucrează la întreprindere, precum și proprietarul/managerul întreprinderii. </a:t>
            </a:r>
            <a:endParaRPr lang="ro-RO" dirty="0" smtClean="0"/>
          </a:p>
          <a:p>
            <a:pPr marL="0" indent="0">
              <a:buNone/>
            </a:pPr>
            <a:r>
              <a:rPr lang="ro-RO" dirty="0" smtClean="0"/>
              <a:t>Numai </a:t>
            </a:r>
            <a:r>
              <a:rPr lang="ro-RO" dirty="0"/>
              <a:t>în condiții de cooperare strânsă se poate dezvolta un sistem HACCP cu adevărat eficient. Trebuie de desemnat persoanele responsabile de pregătirea sarcinilor individuale de control intern și datele de contact ale acestora. De asemenea, este necesar să fie numit </a:t>
            </a:r>
            <a:r>
              <a:rPr lang="ro-RO" b="1" dirty="0"/>
              <a:t>conducătorul echipei HACCP</a:t>
            </a:r>
            <a:r>
              <a:rPr lang="ro-RO" dirty="0"/>
              <a:t>.</a:t>
            </a:r>
            <a:endParaRPr lang="ru-RU" dirty="0"/>
          </a:p>
          <a:p>
            <a:endParaRPr lang="ru-RU" dirty="0"/>
          </a:p>
        </p:txBody>
      </p:sp>
    </p:spTree>
    <p:extLst>
      <p:ext uri="{BB962C8B-B14F-4D97-AF65-F5344CB8AC3E}">
        <p14:creationId xmlns:p14="http://schemas.microsoft.com/office/powerpoint/2010/main" val="30552555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solidFill>
                  <a:srgbClr val="C00000"/>
                </a:solidFill>
              </a:rPr>
              <a:t>Descrierea producției fabricate</a:t>
            </a:r>
            <a:endParaRPr lang="ru-RU" dirty="0">
              <a:solidFill>
                <a:srgbClr val="C00000"/>
              </a:solidFill>
            </a:endParaRPr>
          </a:p>
        </p:txBody>
      </p:sp>
      <p:sp>
        <p:nvSpPr>
          <p:cNvPr id="3" name="Объект 2"/>
          <p:cNvSpPr>
            <a:spLocks noGrp="1"/>
          </p:cNvSpPr>
          <p:nvPr>
            <p:ph sz="quarter" idx="1"/>
          </p:nvPr>
        </p:nvSpPr>
        <p:spPr/>
        <p:txBody>
          <a:bodyPr/>
          <a:lstStyle/>
          <a:p>
            <a:pPr lvl="0"/>
            <a:r>
              <a:rPr lang="ro-RO" dirty="0"/>
              <a:t>Caracteristicile materiilor prime conțin următoarele date:</a:t>
            </a:r>
            <a:endParaRPr lang="ru-RU" dirty="0"/>
          </a:p>
          <a:p>
            <a:r>
              <a:rPr lang="ro-RO" dirty="0"/>
              <a:t>-producătorul/furnizorul de materii prime;</a:t>
            </a:r>
            <a:endParaRPr lang="ru-RU" dirty="0"/>
          </a:p>
          <a:p>
            <a:r>
              <a:rPr lang="ro-RO" dirty="0"/>
              <a:t>-transport;</a:t>
            </a:r>
            <a:endParaRPr lang="ru-RU" dirty="0"/>
          </a:p>
          <a:p>
            <a:r>
              <a:rPr lang="ro-RO" dirty="0"/>
              <a:t>-stocare/depozitare;</a:t>
            </a:r>
            <a:endParaRPr lang="ru-RU" dirty="0"/>
          </a:p>
          <a:p>
            <a:r>
              <a:rPr lang="ro-RO" dirty="0"/>
              <a:t>-proprietățile materiilor prime (indicatori organoleptici, </a:t>
            </a:r>
            <a:r>
              <a:rPr lang="ro-RO" dirty="0" err="1"/>
              <a:t>fizico</a:t>
            </a:r>
            <a:r>
              <a:rPr lang="ro-RO" dirty="0"/>
              <a:t>-chimici și microbiologici);</a:t>
            </a:r>
            <a:endParaRPr lang="ru-RU" dirty="0"/>
          </a:p>
          <a:p>
            <a:r>
              <a:rPr lang="ro-RO" dirty="0"/>
              <a:t>-marcare/etichetare;</a:t>
            </a:r>
            <a:endParaRPr lang="ru-RU" dirty="0"/>
          </a:p>
          <a:p>
            <a:r>
              <a:rPr lang="ro-RO" dirty="0"/>
              <a:t>-termenul de păstrare.</a:t>
            </a:r>
            <a:endParaRPr lang="ru-RU" dirty="0"/>
          </a:p>
          <a:p>
            <a:r>
              <a:rPr lang="ro-RO" dirty="0"/>
              <a:t>Datele privind controlul materiilor prime pot fi prezentate sub forma unui tabel.</a:t>
            </a:r>
            <a:endParaRPr lang="ru-RU" dirty="0"/>
          </a:p>
          <a:p>
            <a:endParaRPr lang="ru-RU" dirty="0"/>
          </a:p>
        </p:txBody>
      </p:sp>
    </p:spTree>
    <p:extLst>
      <p:ext uri="{BB962C8B-B14F-4D97-AF65-F5344CB8AC3E}">
        <p14:creationId xmlns:p14="http://schemas.microsoft.com/office/powerpoint/2010/main" val="17589490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solidFill>
                  <a:srgbClr val="C00000"/>
                </a:solidFill>
              </a:rPr>
              <a:t>Elaborarea și aprobarea schemei tehnologice de proces</a:t>
            </a:r>
            <a:endParaRPr lang="ru-RU" dirty="0">
              <a:solidFill>
                <a:srgbClr val="C00000"/>
              </a:solidFill>
            </a:endParaRPr>
          </a:p>
        </p:txBody>
      </p:sp>
      <p:pic>
        <p:nvPicPr>
          <p:cNvPr id="4" name="Объект 3" descr="C:\Users\User\Downloads\skeem.jpg"/>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417638"/>
            <a:ext cx="5832648" cy="5323730"/>
          </a:xfrm>
          <a:prstGeom prst="rect">
            <a:avLst/>
          </a:prstGeom>
          <a:noFill/>
          <a:ln>
            <a:noFill/>
          </a:ln>
        </p:spPr>
      </p:pic>
    </p:spTree>
    <p:extLst>
      <p:ext uri="{BB962C8B-B14F-4D97-AF65-F5344CB8AC3E}">
        <p14:creationId xmlns:p14="http://schemas.microsoft.com/office/powerpoint/2010/main" val="30177268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a:t>PCC2-controlul temperatorii pe tot parcursul procesului este important </a:t>
            </a:r>
            <a:endParaRPr lang="ru-RU" dirty="0"/>
          </a:p>
        </p:txBody>
      </p:sp>
      <p:pic>
        <p:nvPicPr>
          <p:cNvPr id="4" name="Объект 3" descr="C:\Users\User\Downloads\tabel6rum.jpg"/>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2708920"/>
            <a:ext cx="6552728" cy="2016224"/>
          </a:xfrm>
          <a:prstGeom prst="rect">
            <a:avLst/>
          </a:prstGeom>
          <a:noFill/>
          <a:ln>
            <a:noFill/>
          </a:ln>
        </p:spPr>
      </p:pic>
    </p:spTree>
    <p:extLst>
      <p:ext uri="{BB962C8B-B14F-4D97-AF65-F5344CB8AC3E}">
        <p14:creationId xmlns:p14="http://schemas.microsoft.com/office/powerpoint/2010/main" val="27801542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solidFill>
                  <a:srgbClr val="C00000"/>
                </a:solidFill>
              </a:rPr>
              <a:t>Monitorizarea Testelor  </a:t>
            </a:r>
            <a:r>
              <a:rPr lang="ro-RO" dirty="0">
                <a:solidFill>
                  <a:srgbClr val="C00000"/>
                </a:solidFill>
              </a:rPr>
              <a:t>de laborator </a:t>
            </a:r>
            <a:endParaRPr lang="ru-RU" dirty="0">
              <a:solidFill>
                <a:srgbClr val="C00000"/>
              </a:solidFill>
            </a:endParaRPr>
          </a:p>
        </p:txBody>
      </p:sp>
      <p:pic>
        <p:nvPicPr>
          <p:cNvPr id="4" name="Объект 3" descr="C:\Users\User\Downloads\tabelul_7.jpg"/>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3789040"/>
            <a:ext cx="6886077" cy="2440434"/>
          </a:xfrm>
          <a:prstGeom prst="rect">
            <a:avLst/>
          </a:prstGeom>
          <a:noFill/>
          <a:ln>
            <a:noFill/>
          </a:ln>
        </p:spPr>
      </p:pic>
      <p:sp>
        <p:nvSpPr>
          <p:cNvPr id="5" name="Прямоугольник 4"/>
          <p:cNvSpPr/>
          <p:nvPr/>
        </p:nvSpPr>
        <p:spPr>
          <a:xfrm>
            <a:off x="1331640" y="1700808"/>
            <a:ext cx="5526360" cy="1569660"/>
          </a:xfrm>
          <a:prstGeom prst="rect">
            <a:avLst/>
          </a:prstGeom>
        </p:spPr>
        <p:txBody>
          <a:bodyPr wrap="square">
            <a:spAutoFit/>
          </a:bodyPr>
          <a:lstStyle/>
          <a:p>
            <a:r>
              <a:rPr lang="ro-RO" dirty="0">
                <a:solidFill>
                  <a:srgbClr val="C00000"/>
                </a:solidFill>
                <a:latin typeface="Times New Roman" panose="02020603050405020304" pitchFamily="18" charset="0"/>
                <a:ea typeface="Times New Roman" panose="02020603050405020304" pitchFamily="18" charset="0"/>
              </a:rPr>
              <a:t>Atenție</a:t>
            </a:r>
            <a:r>
              <a:rPr lang="ro-RO" dirty="0" smtClean="0">
                <a:solidFill>
                  <a:srgbClr val="C00000"/>
                </a:solidFill>
                <a:latin typeface="Times New Roman" panose="02020603050405020304" pitchFamily="18" charset="0"/>
                <a:ea typeface="Times New Roman" panose="02020603050405020304" pitchFamily="18" charset="0"/>
              </a:rPr>
              <a:t>!!!</a:t>
            </a:r>
            <a:r>
              <a:rPr lang="ro-RO" dirty="0" smtClean="0">
                <a:solidFill>
                  <a:srgbClr val="000000"/>
                </a:solidFill>
                <a:latin typeface="Times New Roman" panose="02020603050405020304" pitchFamily="18" charset="0"/>
                <a:ea typeface="Times New Roman" panose="02020603050405020304" pitchFamily="18" charset="0"/>
              </a:rPr>
              <a:t> Conformitatea </a:t>
            </a:r>
            <a:r>
              <a:rPr lang="ro-RO" dirty="0">
                <a:solidFill>
                  <a:srgbClr val="000000"/>
                </a:solidFill>
                <a:latin typeface="Times New Roman" panose="02020603050405020304" pitchFamily="18" charset="0"/>
                <a:ea typeface="Times New Roman" panose="02020603050405020304" pitchFamily="18" charset="0"/>
              </a:rPr>
              <a:t>sistemului cu cadrul normativ național  al legislației  alimentare  este confirmată de </a:t>
            </a:r>
            <a:r>
              <a:rPr lang="ro-RO" b="1" dirty="0">
                <a:solidFill>
                  <a:srgbClr val="000000"/>
                </a:solidFill>
                <a:latin typeface="Times New Roman" panose="02020603050405020304" pitchFamily="18" charset="0"/>
                <a:ea typeface="Times New Roman" panose="02020603050405020304" pitchFamily="18" charset="0"/>
              </a:rPr>
              <a:t>testele de laborator</a:t>
            </a:r>
            <a:r>
              <a:rPr lang="ro-RO" dirty="0">
                <a:solidFill>
                  <a:srgbClr val="000000"/>
                </a:solidFill>
                <a:latin typeface="Times New Roman" panose="02020603050405020304" pitchFamily="18" charset="0"/>
                <a:ea typeface="Times New Roman" panose="02020603050405020304" pitchFamily="18" charset="0"/>
              </a:rPr>
              <a:t> și de fișele completate ale </a:t>
            </a:r>
            <a:r>
              <a:rPr lang="ro-RO" b="1" dirty="0">
                <a:solidFill>
                  <a:srgbClr val="000000"/>
                </a:solidFill>
                <a:latin typeface="Times New Roman" panose="02020603050405020304" pitchFamily="18" charset="0"/>
                <a:ea typeface="Times New Roman" panose="02020603050405020304" pitchFamily="18" charset="0"/>
              </a:rPr>
              <a:t>condițiilor prealabile</a:t>
            </a:r>
            <a:r>
              <a:rPr lang="ro-RO" dirty="0">
                <a:solidFill>
                  <a:srgbClr val="000000"/>
                </a:solidFill>
                <a:latin typeface="Times New Roman" panose="02020603050405020304" pitchFamily="18" charset="0"/>
                <a:ea typeface="Times New Roman" panose="02020603050405020304" pitchFamily="18" charset="0"/>
              </a:rPr>
              <a:t> (adică documente justificative</a:t>
            </a:r>
            <a:r>
              <a:rPr lang="ro-RO" dirty="0" smtClean="0">
                <a:solidFill>
                  <a:srgbClr val="000000"/>
                </a:solidFill>
                <a:latin typeface="Times New Roman" panose="02020603050405020304" pitchFamily="18" charset="0"/>
                <a:ea typeface="Times New Roman" panose="02020603050405020304" pitchFamily="18" charset="0"/>
              </a:rPr>
              <a:t>)</a:t>
            </a:r>
            <a:r>
              <a:rPr lang="ro-RO" b="1" dirty="0"/>
              <a:t> </a:t>
            </a:r>
            <a:r>
              <a:rPr lang="ro-RO" sz="1200" b="1" dirty="0"/>
              <a:t>Protocoalele privind efectuarea testelor de laborator trebuie să fie stocate împreună cu un plan </a:t>
            </a:r>
            <a:r>
              <a:rPr lang="ro-RO" sz="1200" b="1"/>
              <a:t>de </a:t>
            </a:r>
            <a:r>
              <a:rPr lang="ro-RO" sz="1200" b="1" smtClean="0"/>
              <a:t>Testare ;</a:t>
            </a:r>
            <a:endParaRPr lang="ru-RU" sz="1200" dirty="0"/>
          </a:p>
        </p:txBody>
      </p:sp>
    </p:spTree>
    <p:extLst>
      <p:ext uri="{BB962C8B-B14F-4D97-AF65-F5344CB8AC3E}">
        <p14:creationId xmlns:p14="http://schemas.microsoft.com/office/powerpoint/2010/main" val="2644225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2286000" y="2204864"/>
            <a:ext cx="6172200" cy="1584176"/>
          </a:xfrm>
        </p:spPr>
        <p:txBody>
          <a:bodyPr/>
          <a:lstStyle/>
          <a:p>
            <a:r>
              <a:rPr lang="ro-RO" dirty="0" smtClean="0">
                <a:solidFill>
                  <a:schemeClr val="accent1">
                    <a:lumMod val="75000"/>
                  </a:schemeClr>
                </a:solidFill>
              </a:rPr>
              <a:t>Va mulțumim pentru atenție </a:t>
            </a:r>
            <a:endParaRPr lang="ru-RU" dirty="0">
              <a:solidFill>
                <a:schemeClr val="accent1">
                  <a:lumMod val="75000"/>
                </a:schemeClr>
              </a:solidFill>
            </a:endParaRPr>
          </a:p>
        </p:txBody>
      </p:sp>
      <p:sp>
        <p:nvSpPr>
          <p:cNvPr id="10" name="Подзаголовок 9"/>
          <p:cNvSpPr>
            <a:spLocks noGrp="1"/>
          </p:cNvSpPr>
          <p:nvPr>
            <p:ph type="subTitle" idx="1"/>
          </p:nvPr>
        </p:nvSpPr>
        <p:spPr/>
        <p:txBody>
          <a:bodyPr>
            <a:normAutofit fontScale="85000" lnSpcReduction="10000"/>
          </a:bodyPr>
          <a:lstStyle/>
          <a:p>
            <a:r>
              <a:rPr lang="ro-RO" dirty="0">
                <a:solidFill>
                  <a:schemeClr val="accent1">
                    <a:lumMod val="75000"/>
                  </a:schemeClr>
                </a:solidFill>
              </a:rPr>
              <a:t>Asociația Patronală Asociația Națională a Producătorilor de Lapte și Produse Lactate “LAPTE”</a:t>
            </a:r>
          </a:p>
          <a:p>
            <a:r>
              <a:rPr lang="ro-RO" dirty="0">
                <a:solidFill>
                  <a:schemeClr val="accent1">
                    <a:lumMod val="75000"/>
                  </a:schemeClr>
                </a:solidFill>
              </a:rPr>
              <a:t>Mun. Chișinău, str. Muncești 121A, MD 2002 Republica Moldova </a:t>
            </a:r>
          </a:p>
          <a:p>
            <a:r>
              <a:rPr lang="ro-RO" dirty="0">
                <a:solidFill>
                  <a:schemeClr val="accent1">
                    <a:lumMod val="75000"/>
                  </a:schemeClr>
                </a:solidFill>
              </a:rPr>
              <a:t>+37368090046 </a:t>
            </a:r>
            <a:r>
              <a:rPr lang="ro-RO" dirty="0">
                <a:solidFill>
                  <a:schemeClr val="accent1">
                    <a:lumMod val="75000"/>
                  </a:schemeClr>
                </a:solidFill>
                <a:hlinkClick r:id="rId2"/>
              </a:rPr>
              <a:t>carolinalinte@yahoo.com</a:t>
            </a:r>
            <a:r>
              <a:rPr lang="ro-RO" dirty="0">
                <a:solidFill>
                  <a:schemeClr val="accent1">
                    <a:lumMod val="75000"/>
                  </a:schemeClr>
                </a:solidFill>
              </a:rPr>
              <a:t> ; </a:t>
            </a:r>
            <a:r>
              <a:rPr lang="ro-RO" dirty="0">
                <a:solidFill>
                  <a:schemeClr val="accent1">
                    <a:lumMod val="75000"/>
                  </a:schemeClr>
                </a:solidFill>
                <a:hlinkClick r:id="rId3"/>
              </a:rPr>
              <a:t>asociatia.patronala.lapte@gmail.com</a:t>
            </a:r>
            <a:r>
              <a:rPr lang="ro-RO" dirty="0">
                <a:solidFill>
                  <a:schemeClr val="accent1">
                    <a:lumMod val="75000"/>
                  </a:schemeClr>
                </a:solidFill>
              </a:rPr>
              <a:t>  </a:t>
            </a:r>
            <a:r>
              <a:rPr lang="ro-RO" dirty="0">
                <a:solidFill>
                  <a:schemeClr val="accent1">
                    <a:lumMod val="75000"/>
                  </a:schemeClr>
                </a:solidFill>
                <a:hlinkClick r:id="rId4"/>
              </a:rPr>
              <a:t>www.industrialapte.md</a:t>
            </a:r>
            <a:r>
              <a:rPr lang="ro-RO" dirty="0">
                <a:solidFill>
                  <a:schemeClr val="accent1">
                    <a:lumMod val="75000"/>
                  </a:schemeClr>
                </a:solidFill>
              </a:rPr>
              <a:t> </a:t>
            </a:r>
          </a:p>
          <a:p>
            <a:endParaRPr lang="ru-RU" dirty="0"/>
          </a:p>
        </p:txBody>
      </p:sp>
    </p:spTree>
    <p:extLst>
      <p:ext uri="{BB962C8B-B14F-4D97-AF65-F5344CB8AC3E}">
        <p14:creationId xmlns:p14="http://schemas.microsoft.com/office/powerpoint/2010/main" val="184161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28596" y="1857364"/>
            <a:ext cx="8143932" cy="2614618"/>
          </a:xfrm>
        </p:spPr>
        <p:txBody>
          <a:bodyPr>
            <a:normAutofit fontScale="92500" lnSpcReduction="20000"/>
          </a:bodyPr>
          <a:lstStyle/>
          <a:p>
            <a:pPr marL="0" marR="17780" indent="0" algn="just">
              <a:lnSpc>
                <a:spcPct val="115000"/>
              </a:lnSpc>
              <a:spcAft>
                <a:spcPts val="0"/>
              </a:spcAft>
              <a:buNone/>
            </a:pPr>
            <a:r>
              <a:rPr lang="ro-RO" sz="2800" b="1" dirty="0" smtClean="0">
                <a:solidFill>
                  <a:srgbClr val="C00000"/>
                </a:solidFill>
                <a:latin typeface="Times New Roman"/>
                <a:ea typeface="Times New Roman"/>
                <a:cs typeface="Times New Roman"/>
              </a:rPr>
              <a:t>Ce reprezintă Sistemul de Identificare şi Trasabilitate a Animalelor (SITA)?</a:t>
            </a:r>
            <a:endParaRPr lang="ru-RU" sz="2800" dirty="0" smtClean="0">
              <a:solidFill>
                <a:srgbClr val="C00000"/>
              </a:solidFill>
              <a:latin typeface="Calibri"/>
              <a:ea typeface="Times New Roman"/>
              <a:cs typeface="Times New Roman"/>
            </a:endParaRPr>
          </a:p>
          <a:p>
            <a:pPr marL="0" indent="0" algn="just">
              <a:lnSpc>
                <a:spcPct val="115000"/>
              </a:lnSpc>
              <a:spcAft>
                <a:spcPts val="1000"/>
              </a:spcAft>
              <a:buNone/>
            </a:pPr>
            <a:r>
              <a:rPr lang="ro-RO" sz="2800" dirty="0" smtClean="0">
                <a:latin typeface="Times New Roman"/>
                <a:ea typeface="Times New Roman"/>
                <a:cs typeface="Times New Roman"/>
              </a:rPr>
              <a:t>Sistemul de Identificare şi Trasabilitate a Animalelor reprezintă proceduri de identificare şi înregistrare a animalelor, precum şi a exploataţiilor (gospodăriilor) în Registrul de Stat al Animalelor.( </a:t>
            </a:r>
            <a:r>
              <a:rPr lang="ro-RO" sz="2800" i="1" dirty="0" smtClean="0">
                <a:latin typeface="Times New Roman"/>
                <a:ea typeface="Times New Roman"/>
                <a:cs typeface="Times New Roman"/>
              </a:rPr>
              <a:t>SIA RSA </a:t>
            </a:r>
            <a:r>
              <a:rPr lang="ro-RO" sz="2800" dirty="0" smtClean="0">
                <a:latin typeface="Times New Roman"/>
                <a:ea typeface="Times New Roman"/>
                <a:cs typeface="Times New Roman"/>
              </a:rPr>
              <a:t>)</a:t>
            </a:r>
            <a:endParaRPr lang="ru-RU" sz="28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79382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RO" dirty="0" smtClean="0">
                <a:solidFill>
                  <a:srgbClr val="FF0000"/>
                </a:solidFill>
              </a:rPr>
              <a:t>Crotaliere Bovinelor este obligatorie </a:t>
            </a:r>
            <a:endParaRPr lang="ru-RU" dirty="0">
              <a:solidFill>
                <a:srgbClr val="FF0000"/>
              </a:solidFill>
            </a:endParaRPr>
          </a:p>
        </p:txBody>
      </p:sp>
      <p:pic>
        <p:nvPicPr>
          <p:cNvPr id="4" name="Объект 3"/>
          <p:cNvPicPr>
            <a:picLocks noGrp="1"/>
          </p:cNvPicPr>
          <p:nvPr>
            <p:ph sz="quarter" idx="1"/>
          </p:nvPr>
        </p:nvPicPr>
        <p:blipFill rotWithShape="1">
          <a:blip r:embed="rId2" cstate="print">
            <a:extLst>
              <a:ext uri="{28A0092B-C50C-407E-A947-70E740481C1C}">
                <a14:useLocalDpi xmlns:a14="http://schemas.microsoft.com/office/drawing/2010/main" val="0"/>
              </a:ext>
            </a:extLst>
          </a:blip>
          <a:srcRect l="14563" r="8714" b="6796"/>
          <a:stretch/>
        </p:blipFill>
        <p:spPr bwMode="auto">
          <a:xfrm>
            <a:off x="457200" y="1434334"/>
            <a:ext cx="1666528" cy="1152128"/>
          </a:xfrm>
          <a:prstGeom prst="rect">
            <a:avLst/>
          </a:prstGeom>
          <a:ln>
            <a:noFill/>
          </a:ln>
          <a:extLst>
            <a:ext uri="{53640926-AAD7-44D8-BBD7-CCE9431645EC}">
              <a14:shadowObscured xmlns:a14="http://schemas.microsoft.com/office/drawing/2010/main"/>
            </a:ext>
          </a:extLst>
        </p:spPr>
      </p:pic>
      <p:sp>
        <p:nvSpPr>
          <p:cNvPr id="5" name="Прямоугольник 4"/>
          <p:cNvSpPr>
            <a:spLocks noChangeArrowheads="1"/>
          </p:cNvSpPr>
          <p:nvPr/>
        </p:nvSpPr>
        <p:spPr bwMode="auto">
          <a:xfrm>
            <a:off x="4499993" y="4437112"/>
            <a:ext cx="3424808" cy="2102346"/>
          </a:xfrm>
          <a:prstGeom prst="rect">
            <a:avLst/>
          </a:prstGeom>
          <a:blipFill dpi="0" rotWithShape="1">
            <a:blip r:embed="rId3"/>
            <a:srcRect/>
            <a:stretch>
              <a:fillRect/>
            </a:stretch>
          </a:blipFill>
          <a:ln w="25400">
            <a:solidFill>
              <a:srgbClr val="00B050"/>
            </a:solidFill>
            <a:miter lim="800000"/>
            <a:headEnd/>
            <a:tailEnd/>
          </a:ln>
        </p:spPr>
        <p:txBody>
          <a:bodyPr rot="0" vert="horz" wrap="square" lIns="91440" tIns="45720" rIns="91440" bIns="45720" anchor="ctr" anchorCtr="0" upright="1">
            <a:noAutofit/>
          </a:bodyPr>
          <a:lstStyle/>
          <a:p>
            <a:endParaRPr lang="ru-RU"/>
          </a:p>
        </p:txBody>
      </p:sp>
      <p:sp>
        <p:nvSpPr>
          <p:cNvPr id="6" name="Прямоугольник 5"/>
          <p:cNvSpPr/>
          <p:nvPr/>
        </p:nvSpPr>
        <p:spPr>
          <a:xfrm>
            <a:off x="457200" y="2586462"/>
            <a:ext cx="6400800" cy="1685077"/>
          </a:xfrm>
          <a:prstGeom prst="rect">
            <a:avLst/>
          </a:prstGeom>
        </p:spPr>
        <p:txBody>
          <a:bodyPr wrap="square">
            <a:spAutoFit/>
          </a:bodyPr>
          <a:lstStyle/>
          <a:p>
            <a:pPr marL="457200" algn="just">
              <a:lnSpc>
                <a:spcPct val="115000"/>
              </a:lnSpc>
              <a:spcAft>
                <a:spcPts val="0"/>
              </a:spcAft>
            </a:pPr>
            <a:r>
              <a:rPr lang="ro-RO" b="1" dirty="0">
                <a:latin typeface="Times New Roman" panose="02020603050405020304" pitchFamily="18" charset="0"/>
                <a:ea typeface="Times New Roman" panose="02020603050405020304" pitchFamily="18" charset="0"/>
                <a:cs typeface="Times New Roman" panose="02020603050405020304" pitchFamily="18" charset="0"/>
              </a:rPr>
              <a:t>MD</a:t>
            </a:r>
            <a:r>
              <a:rPr lang="ro-RO" dirty="0">
                <a:latin typeface="Times New Roman" panose="02020603050405020304" pitchFamily="18" charset="0"/>
                <a:ea typeface="Times New Roman" panose="02020603050405020304" pitchFamily="18" charset="0"/>
                <a:cs typeface="Times New Roman" panose="02020603050405020304" pitchFamily="18" charset="0"/>
              </a:rPr>
              <a:t> – cod de țară</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ro-RO" b="1" dirty="0">
                <a:latin typeface="Times New Roman" panose="02020603050405020304" pitchFamily="18" charset="0"/>
                <a:ea typeface="Times New Roman" panose="02020603050405020304" pitchFamily="18" charset="0"/>
                <a:cs typeface="Times New Roman" panose="02020603050405020304" pitchFamily="18" charset="0"/>
              </a:rPr>
              <a:t>ANSA</a:t>
            </a:r>
            <a:r>
              <a:rPr lang="ro-RO" dirty="0">
                <a:latin typeface="Times New Roman" panose="02020603050405020304" pitchFamily="18" charset="0"/>
                <a:ea typeface="Times New Roman" panose="02020603050405020304" pitchFamily="18" charset="0"/>
                <a:cs typeface="Times New Roman" panose="02020603050405020304" pitchFamily="18" charset="0"/>
              </a:rPr>
              <a:t> – acronimul Agenției Naționale pentru Siguranța Alimentelor</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ro-RO" b="1" dirty="0">
                <a:latin typeface="Times New Roman" panose="02020603050405020304" pitchFamily="18" charset="0"/>
                <a:ea typeface="Times New Roman" panose="02020603050405020304" pitchFamily="18" charset="0"/>
                <a:cs typeface="Times New Roman" panose="02020603050405020304" pitchFamily="18" charset="0"/>
              </a:rPr>
              <a:t>0</a:t>
            </a:r>
            <a:r>
              <a:rPr lang="ro-RO" dirty="0">
                <a:latin typeface="Times New Roman" panose="02020603050405020304" pitchFamily="18" charset="0"/>
                <a:ea typeface="Times New Roman" panose="02020603050405020304" pitchFamily="18" charset="0"/>
                <a:cs typeface="Times New Roman" panose="02020603050405020304" pitchFamily="18" charset="0"/>
              </a:rPr>
              <a:t> – cod de specie pentru bovine</a:t>
            </a:r>
            <a:endParaRPr lang="ru-RU" sz="2400" dirty="0">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ro-RO" b="1" dirty="0">
                <a:latin typeface="Times New Roman" panose="02020603050405020304" pitchFamily="18" charset="0"/>
                <a:ea typeface="Times New Roman" panose="02020603050405020304" pitchFamily="18" charset="0"/>
                <a:cs typeface="Times New Roman" panose="02020603050405020304" pitchFamily="18" charset="0"/>
              </a:rPr>
              <a:t>11</a:t>
            </a:r>
            <a:r>
              <a:rPr lang="ro-RO" dirty="0">
                <a:latin typeface="Times New Roman" panose="02020603050405020304" pitchFamily="18" charset="0"/>
                <a:ea typeface="Times New Roman" panose="02020603050405020304" pitchFamily="18" charset="0"/>
                <a:cs typeface="Times New Roman" panose="02020603050405020304" pitchFamily="18" charset="0"/>
              </a:rPr>
              <a:t> cifre – numărul de ordine al animalului.</a:t>
            </a:r>
            <a:endParaRPr lang="ru-RU"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76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500034" y="1500174"/>
            <a:ext cx="8143932" cy="3757626"/>
          </a:xfrm>
        </p:spPr>
        <p:txBody>
          <a:bodyPr>
            <a:normAutofit/>
          </a:bodyPr>
          <a:lstStyle/>
          <a:p>
            <a:pPr marL="0" indent="0" algn="just">
              <a:lnSpc>
                <a:spcPct val="115000"/>
              </a:lnSpc>
              <a:spcAft>
                <a:spcPts val="0"/>
              </a:spcAft>
              <a:buNone/>
            </a:pPr>
            <a:r>
              <a:rPr lang="ro-RO" sz="2800" b="1" dirty="0" smtClean="0">
                <a:solidFill>
                  <a:srgbClr val="FF0000"/>
                </a:solidFill>
                <a:latin typeface="Times New Roman"/>
                <a:ea typeface="Times New Roman"/>
                <a:cs typeface="Times New Roman"/>
              </a:rPr>
              <a:t>Cine este responsabil de identificarea animalelor?</a:t>
            </a:r>
            <a:endParaRPr lang="ru-RU" sz="2800" dirty="0" smtClean="0">
              <a:latin typeface="Calibri"/>
              <a:ea typeface="Times New Roman"/>
              <a:cs typeface="Times New Roman"/>
            </a:endParaRPr>
          </a:p>
          <a:p>
            <a:pPr marL="0" indent="0" algn="just">
              <a:lnSpc>
                <a:spcPct val="115000"/>
              </a:lnSpc>
              <a:spcAft>
                <a:spcPts val="1000"/>
              </a:spcAft>
              <a:buNone/>
            </a:pPr>
            <a:r>
              <a:rPr lang="ro-RO" sz="2800" dirty="0" smtClean="0">
                <a:latin typeface="Times New Roman"/>
                <a:ea typeface="Times New Roman"/>
                <a:cs typeface="Times New Roman"/>
              </a:rPr>
              <a:t>Identificarea animalelor se inițiază de către deţinătorul de animale, care are obligaţia să declare animalele, să se prezinte în termen de 20 zile de la naştere cu informația respectivă electronic saula oficiile teritoriale pentru identificarea și înregistrarea acestora în Registrul de Stat al Animalelor.</a:t>
            </a:r>
            <a:endParaRPr lang="ru-RU" sz="28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54786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rotWithShape="1">
          <a:blip r:embed="rId2"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
        <p:nvSpPr>
          <p:cNvPr id="3" name="Содержимое 2"/>
          <p:cNvSpPr>
            <a:spLocks noGrp="1"/>
          </p:cNvSpPr>
          <p:nvPr>
            <p:ph sz="quarter" idx="1"/>
          </p:nvPr>
        </p:nvSpPr>
        <p:spPr>
          <a:xfrm>
            <a:off x="214282" y="785794"/>
            <a:ext cx="8429684" cy="4500594"/>
          </a:xfrm>
        </p:spPr>
        <p:txBody>
          <a:bodyPr>
            <a:normAutofit fontScale="25000" lnSpcReduction="20000"/>
          </a:bodyPr>
          <a:lstStyle/>
          <a:p>
            <a:pPr algn="just">
              <a:lnSpc>
                <a:spcPct val="115000"/>
              </a:lnSpc>
              <a:spcAft>
                <a:spcPts val="1000"/>
              </a:spcAft>
              <a:buNone/>
            </a:pPr>
            <a:r>
              <a:rPr lang="ro-RO" sz="9600" b="1" dirty="0" smtClean="0">
                <a:solidFill>
                  <a:srgbClr val="FF0000"/>
                </a:solidFill>
                <a:latin typeface="Times New Roman" panose="02020603050405020304" pitchFamily="18" charset="0"/>
                <a:ea typeface="Times New Roman"/>
                <a:cs typeface="Times New Roman" panose="02020603050405020304" pitchFamily="18" charset="0"/>
              </a:rPr>
              <a:t>Cum se realizează identificarea animalelor?</a:t>
            </a:r>
            <a:endParaRPr lang="ru-RU" sz="9600" dirty="0" smtClean="0">
              <a:latin typeface="Times New Roman" panose="02020603050405020304" pitchFamily="18" charset="0"/>
              <a:ea typeface="Times New Roman"/>
              <a:cs typeface="Times New Roman" panose="02020603050405020304" pitchFamily="18" charset="0"/>
            </a:endParaRPr>
          </a:p>
          <a:p>
            <a:pPr algn="just">
              <a:lnSpc>
                <a:spcPct val="115000"/>
              </a:lnSpc>
              <a:spcAft>
                <a:spcPts val="0"/>
              </a:spcAft>
              <a:buNone/>
            </a:pPr>
            <a:r>
              <a:rPr lang="ro-RO" sz="7200" dirty="0" smtClean="0">
                <a:latin typeface="Times New Roman" panose="02020603050405020304" pitchFamily="18" charset="0"/>
                <a:ea typeface="Times New Roman"/>
                <a:cs typeface="Times New Roman" panose="02020603050405020304" pitchFamily="18" charset="0"/>
              </a:rPr>
              <a:t>Identificarea animalelor constă din următoarele proceduri obligatorii:</a:t>
            </a:r>
            <a:endParaRPr lang="ru-RU" sz="7200" dirty="0" smtClean="0">
              <a:latin typeface="Times New Roman" panose="02020603050405020304" pitchFamily="18" charset="0"/>
              <a:ea typeface="Times New Roman"/>
              <a:cs typeface="Times New Roman" panose="02020603050405020304" pitchFamily="18" charset="0"/>
            </a:endParaRPr>
          </a:p>
          <a:p>
            <a:pPr marL="342900" lvl="0" indent="-342900" algn="just">
              <a:lnSpc>
                <a:spcPct val="115000"/>
              </a:lnSpc>
              <a:spcAft>
                <a:spcPts val="0"/>
              </a:spcAft>
              <a:buFont typeface="+mj-lt"/>
              <a:buAutoNum type="arabicPeriod"/>
              <a:tabLst>
                <a:tab pos="270510" algn="l"/>
              </a:tabLst>
            </a:pPr>
            <a:r>
              <a:rPr lang="ro-RO" sz="7200" dirty="0" smtClean="0">
                <a:latin typeface="Times New Roman" panose="02020603050405020304" pitchFamily="18" charset="0"/>
                <a:ea typeface="Times New Roman"/>
                <a:cs typeface="Times New Roman" panose="02020603050405020304" pitchFamily="18" charset="0"/>
              </a:rPr>
              <a:t>Completarea cererii de identificare (15), care poate fi solicitată de la medicul veterinar de liberă practică împuternicit, operator teritorial sau accesată electronic;</a:t>
            </a:r>
            <a:endParaRPr lang="ru-RU" sz="7200" dirty="0" smtClean="0">
              <a:latin typeface="Times New Roman" panose="02020603050405020304" pitchFamily="18" charset="0"/>
              <a:ea typeface="Times New Roman"/>
              <a:cs typeface="Times New Roman" panose="02020603050405020304" pitchFamily="18" charset="0"/>
            </a:endParaRPr>
          </a:p>
          <a:p>
            <a:pPr marL="342900" lvl="0" indent="-342900" algn="just">
              <a:lnSpc>
                <a:spcPct val="115000"/>
              </a:lnSpc>
              <a:spcAft>
                <a:spcPts val="0"/>
              </a:spcAft>
              <a:buFont typeface="+mj-lt"/>
              <a:buAutoNum type="arabicPeriod"/>
              <a:tabLst>
                <a:tab pos="270510" algn="l"/>
              </a:tabLst>
            </a:pPr>
            <a:r>
              <a:rPr lang="ro-RO" sz="7200" dirty="0" smtClean="0">
                <a:latin typeface="Times New Roman" panose="02020603050405020304" pitchFamily="18" charset="0"/>
                <a:ea typeface="Times New Roman"/>
                <a:cs typeface="Times New Roman" panose="02020603050405020304" pitchFamily="18" charset="0"/>
              </a:rPr>
              <a:t>Manopera de identificare – atribuirea numărului de identificare a animalului prin aplicarea crotaliilor;</a:t>
            </a:r>
            <a:endParaRPr lang="ru-RU" sz="7200" dirty="0" smtClean="0">
              <a:latin typeface="Times New Roman" panose="02020603050405020304" pitchFamily="18" charset="0"/>
              <a:ea typeface="Times New Roman"/>
              <a:cs typeface="Times New Roman" panose="02020603050405020304" pitchFamily="18" charset="0"/>
            </a:endParaRPr>
          </a:p>
          <a:p>
            <a:pPr marL="342900" lvl="0" indent="-342900" algn="just">
              <a:lnSpc>
                <a:spcPct val="115000"/>
              </a:lnSpc>
              <a:spcAft>
                <a:spcPts val="0"/>
              </a:spcAft>
              <a:buFont typeface="+mj-lt"/>
              <a:buAutoNum type="arabicPeriod"/>
              <a:tabLst>
                <a:tab pos="270510" algn="l"/>
              </a:tabLst>
            </a:pPr>
            <a:r>
              <a:rPr lang="ro-RO" sz="7200" dirty="0" smtClean="0">
                <a:latin typeface="Times New Roman" panose="02020603050405020304" pitchFamily="18" charset="0"/>
                <a:ea typeface="Times New Roman"/>
                <a:cs typeface="Times New Roman" panose="02020603050405020304" pitchFamily="18" charset="0"/>
              </a:rPr>
              <a:t>Respectarea termenului-limită de identificare şi înregistrare a animalelor de 20 zile din ziua nașterii;</a:t>
            </a:r>
            <a:endParaRPr lang="ru-RU" sz="7200" dirty="0" smtClean="0">
              <a:latin typeface="Times New Roman" panose="02020603050405020304" pitchFamily="18" charset="0"/>
              <a:ea typeface="Times New Roman"/>
              <a:cs typeface="Times New Roman" panose="02020603050405020304" pitchFamily="18" charset="0"/>
            </a:endParaRPr>
          </a:p>
          <a:p>
            <a:pPr marL="342900" lvl="0" indent="-342900" algn="just">
              <a:lnSpc>
                <a:spcPct val="115000"/>
              </a:lnSpc>
              <a:spcAft>
                <a:spcPts val="0"/>
              </a:spcAft>
              <a:buFont typeface="+mj-lt"/>
              <a:buAutoNum type="arabicPeriod"/>
              <a:tabLst>
                <a:tab pos="270510" algn="l"/>
              </a:tabLst>
            </a:pPr>
            <a:r>
              <a:rPr lang="ro-RO" sz="7200" dirty="0" smtClean="0">
                <a:latin typeface="Times New Roman" panose="02020603050405020304" pitchFamily="18" charset="0"/>
                <a:ea typeface="Times New Roman"/>
                <a:cs typeface="Times New Roman" panose="02020603050405020304" pitchFamily="18" charset="0"/>
              </a:rPr>
              <a:t> </a:t>
            </a:r>
            <a:r>
              <a:rPr lang="ro-RO" sz="7200" dirty="0" smtClean="0">
                <a:solidFill>
                  <a:srgbClr val="C00000"/>
                </a:solidFill>
                <a:latin typeface="Times New Roman" panose="02020603050405020304" pitchFamily="18" charset="0"/>
                <a:ea typeface="Times New Roman"/>
                <a:cs typeface="Times New Roman" panose="02020603050405020304" pitchFamily="18" charset="0"/>
              </a:rPr>
              <a:t>Notă</a:t>
            </a:r>
            <a:r>
              <a:rPr lang="ro-RO" sz="7200" dirty="0" smtClean="0">
                <a:latin typeface="Times New Roman" panose="02020603050405020304" pitchFamily="18" charset="0"/>
                <a:ea typeface="Times New Roman"/>
                <a:cs typeface="Times New Roman" panose="02020603050405020304" pitchFamily="18" charset="0"/>
              </a:rPr>
              <a:t>: Identificarea animalelor de import: în cazul importului de animale din statele membre ale UE, se înregistrează animalul cu crotalia de origine, iar în cazul importului de animale din statele non-UE, se înregistrează cu crotalie MD.</a:t>
            </a:r>
            <a:endParaRPr lang="ru-RU" sz="7200" dirty="0" smtClean="0">
              <a:latin typeface="Times New Roman" panose="02020603050405020304" pitchFamily="18" charset="0"/>
              <a:ea typeface="Times New Roman"/>
              <a:cs typeface="Times New Roman" panose="02020603050405020304" pitchFamily="18" charset="0"/>
            </a:endParaRPr>
          </a:p>
          <a:p>
            <a:pPr>
              <a:buNone/>
            </a:pPr>
            <a:endParaRPr lang="ru-RU" dirty="0"/>
          </a:p>
        </p:txBody>
      </p:sp>
      <p:pic>
        <p:nvPicPr>
          <p:cNvPr id="4" name="Рисунок 3"/>
          <p:cNvPicPr/>
          <p:nvPr/>
        </p:nvPicPr>
        <p:blipFill rotWithShape="1">
          <a:blip r:embed="rId3"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13056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1928802"/>
            <a:ext cx="8143932" cy="3000396"/>
          </a:xfrm>
        </p:spPr>
        <p:txBody>
          <a:bodyPr/>
          <a:lstStyle/>
          <a:p>
            <a:pPr marL="0" indent="0" algn="just">
              <a:lnSpc>
                <a:spcPct val="115000"/>
              </a:lnSpc>
              <a:spcBef>
                <a:spcPts val="1200"/>
              </a:spcBef>
              <a:spcAft>
                <a:spcPts val="0"/>
              </a:spcAft>
              <a:buNone/>
            </a:pPr>
            <a:r>
              <a:rPr lang="ro-RO" sz="2800" b="1" dirty="0" smtClean="0">
                <a:solidFill>
                  <a:srgbClr val="FF0000"/>
                </a:solidFill>
                <a:latin typeface="Times New Roman"/>
                <a:ea typeface="Times New Roman"/>
                <a:cs typeface="Times New Roman"/>
              </a:rPr>
              <a:t>Ce reprezintă mişcarea animalelor?</a:t>
            </a:r>
            <a:endParaRPr lang="ru-RU" sz="2800" dirty="0" smtClean="0">
              <a:latin typeface="Calibri"/>
              <a:ea typeface="Times New Roman"/>
              <a:cs typeface="Times New Roman"/>
            </a:endParaRPr>
          </a:p>
          <a:p>
            <a:pPr marL="0" indent="0" algn="just">
              <a:lnSpc>
                <a:spcPct val="115000"/>
              </a:lnSpc>
              <a:spcAft>
                <a:spcPts val="1000"/>
              </a:spcAft>
              <a:buNone/>
            </a:pPr>
            <a:r>
              <a:rPr lang="ro-RO" sz="2800" dirty="0" smtClean="0">
                <a:latin typeface="Times New Roman"/>
                <a:ea typeface="Times New Roman"/>
                <a:cs typeface="Times New Roman"/>
              </a:rPr>
              <a:t>Mișcarea animalelor reprezintă deplasarea animalelor dintr-o gospodărie (exploataţie)în alta, către abator sau punctul de sacrificare.</a:t>
            </a:r>
            <a:endParaRPr lang="ru-RU" sz="2800" dirty="0" smtClean="0">
              <a:latin typeface="Calibri"/>
              <a:ea typeface="Times New Roman"/>
              <a:cs typeface="Times New Roman"/>
            </a:endParaRPr>
          </a:p>
          <a:p>
            <a:pPr>
              <a:buNone/>
            </a:pPr>
            <a:endParaRPr lang="ru-RU" dirty="0"/>
          </a:p>
        </p:txBody>
      </p:sp>
      <p:pic>
        <p:nvPicPr>
          <p:cNvPr id="4" name="Рисунок 3"/>
          <p:cNvPicPr/>
          <p:nvPr/>
        </p:nvPicPr>
        <p:blipFill rotWithShape="1">
          <a:blip r:embed="rId2" cstate="print">
            <a:extLst>
              <a:ext uri="{28A0092B-C50C-407E-A947-70E740481C1C}">
                <a14:useLocalDpi xmlns:a14="http://schemas.microsoft.com/office/drawing/2010/main" val="0"/>
              </a:ext>
            </a:extLst>
          </a:blip>
          <a:srcRect l="8737" t="5825" r="13590" b="5825"/>
          <a:stretch/>
        </p:blipFill>
        <p:spPr bwMode="auto">
          <a:xfrm>
            <a:off x="7286644" y="214290"/>
            <a:ext cx="1333143" cy="1214446"/>
          </a:xfrm>
          <a:prstGeom prst="rect">
            <a:avLst/>
          </a:prstGeom>
          <a:ln>
            <a:noFill/>
          </a:ln>
          <a:extLst>
            <a:ext uri="{53640926-AAD7-44D8-BBD7-CCE9431645EC}">
              <a14:shadowObscured xmlns:a14="http://schemas.microsoft.com/office/drawing/2010/main"/>
            </a:ext>
          </a:extLst>
        </p:spPr>
      </p:pic>
      <p:pic>
        <p:nvPicPr>
          <p:cNvPr id="5" name="Рисунок 4"/>
          <p:cNvPicPr/>
          <p:nvPr/>
        </p:nvPicPr>
        <p:blipFill rotWithShape="1">
          <a:blip r:embed="rId3" cstate="print">
            <a:extLst>
              <a:ext uri="{28A0092B-C50C-407E-A947-70E740481C1C}">
                <a14:useLocalDpi xmlns:a14="http://schemas.microsoft.com/office/drawing/2010/main" val="0"/>
              </a:ext>
            </a:extLst>
          </a:blip>
          <a:srcRect l="17475" r="7700" b="4842"/>
          <a:stretch/>
        </p:blipFill>
        <p:spPr bwMode="auto">
          <a:xfrm>
            <a:off x="285720" y="5214950"/>
            <a:ext cx="1428760" cy="135732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2506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1505</TotalTime>
  <Words>5636</Words>
  <Application>Microsoft Office PowerPoint</Application>
  <PresentationFormat>Экран (4:3)</PresentationFormat>
  <Paragraphs>427</Paragraphs>
  <Slides>49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49</vt:i4>
      </vt:variant>
    </vt:vector>
  </HeadingPairs>
  <TitlesOfParts>
    <vt:vector size="55" baseType="lpstr">
      <vt:lpstr>Calibri</vt:lpstr>
      <vt:lpstr>Century Schoolbook</vt:lpstr>
      <vt:lpstr>Times New Roman</vt:lpstr>
      <vt:lpstr>Wingdings</vt:lpstr>
      <vt:lpstr>Wingdings 2</vt:lpstr>
      <vt:lpstr>Эркер</vt:lpstr>
      <vt:lpstr>Ghid de bune practici de producție în industria laptelui și produse lactate</vt:lpstr>
      <vt:lpstr>Презентация PowerPoint</vt:lpstr>
      <vt:lpstr>Cerințe fată de exploatațiile de producerea laptelui </vt:lpstr>
      <vt:lpstr>Ce este SIISA ? E-ANSA </vt:lpstr>
      <vt:lpstr>Презентация PowerPoint</vt:lpstr>
      <vt:lpstr>Crotaliere Bovinelor este obligatorie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Sănătatea și Bunăstarea animalelor </vt:lpstr>
      <vt:lpstr>Sănătatea și Bunăstarea animalelor </vt:lpstr>
      <vt:lpstr>Medicamente de uz veterinar și tratamentul animalelor bolnave </vt:lpstr>
      <vt:lpstr>14 Reguli de baza pentru obținerea laptelui de calitate </vt:lpstr>
      <vt:lpstr>Diagrama procesului de obținere a lapteluiprin mulsul mecanic </vt:lpstr>
      <vt:lpstr>Cerințele față de procesul de obținere și prelucrare primară a laptelui colostral</vt:lpstr>
      <vt:lpstr>IDENTIFICAREA, ANALIZA ȘI EVALUAREA PERICOLELOR</vt:lpstr>
      <vt:lpstr>Презентация PowerPoint</vt:lpstr>
      <vt:lpstr>PRELUCRAREA PRIMARĂ A LAPTELUI LA FERMĂ</vt:lpstr>
      <vt:lpstr>CERINȚELE FAȚĂ DE TRANSPORTAREA LAPTELUI</vt:lpstr>
      <vt:lpstr>PUNCTELE DE COLECTARE, REGULI DE PREDARE/COLECTARE A LAPTELUI</vt:lpstr>
      <vt:lpstr>IGIENA PERSONALULUI IMPLICAT ÎN OBȚINEREA LAPTELUI-MATERIE PRIMĂ</vt:lpstr>
      <vt:lpstr>Презентация PowerPoint</vt:lpstr>
      <vt:lpstr>Cerințe față de personalul punctelor de colectare</vt:lpstr>
      <vt:lpstr>Descrierea încăperii punctelor de colectare</vt:lpstr>
      <vt:lpstr>Презентация PowerPoint</vt:lpstr>
      <vt:lpstr>Презентация PowerPoint</vt:lpstr>
      <vt:lpstr>EXAMENUL ORGANOLEPTIC ȘI FIZICO-CHIMIC A LAPTELUI LA FERMĂ</vt:lpstr>
      <vt:lpstr>DEFECTELE LAPTELUI ȘI METODE DE PREVENIRE</vt:lpstr>
      <vt:lpstr>Презентация PowerPoint</vt:lpstr>
      <vt:lpstr>Презентация PowerPoint</vt:lpstr>
      <vt:lpstr>       Sistemul de gestionare al siguranței alimentare (SMSA) </vt:lpstr>
      <vt:lpstr>Flexibilitatea în aplicarea SMSA </vt:lpstr>
      <vt:lpstr>Condiții preliminare care specifică procesul și metodele de activitate  </vt:lpstr>
      <vt:lpstr>Condiții preliminare care specifică procesul și metodele de activitate  </vt:lpstr>
      <vt:lpstr>Trasabilitatea</vt:lpstr>
      <vt:lpstr>Rechemarea și retragerea alimentelor periculoase  </vt:lpstr>
      <vt:lpstr>Alergeni !!!</vt:lpstr>
      <vt:lpstr>Metode de Producție bazate pe HACCP</vt:lpstr>
      <vt:lpstr>Descrierea producției fabricate</vt:lpstr>
      <vt:lpstr>Elaborarea și aprobarea schemei tehnologice de proces</vt:lpstr>
      <vt:lpstr>PCC2-controlul temperatorii pe tot parcursul procesului este important </vt:lpstr>
      <vt:lpstr>Monitorizarea Testelor  de laborator </vt:lpstr>
      <vt:lpstr>Va mulțumim pentru atenție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Bunele practici de igienă pentru producerea și colectarea laptelui-materie primă</dc:title>
  <dc:creator>User</dc:creator>
  <cp:lastModifiedBy>Image&amp;Matros ®</cp:lastModifiedBy>
  <cp:revision>71</cp:revision>
  <cp:lastPrinted>2024-09-26T10:24:32Z</cp:lastPrinted>
  <dcterms:created xsi:type="dcterms:W3CDTF">2016-06-22T07:07:10Z</dcterms:created>
  <dcterms:modified xsi:type="dcterms:W3CDTF">2024-10-21T14:30:41Z</dcterms:modified>
</cp:coreProperties>
</file>