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sldIdLst>
    <p:sldId id="256" r:id="rId2"/>
    <p:sldId id="257" r:id="rId3"/>
    <p:sldId id="258" r:id="rId4"/>
    <p:sldId id="259" r:id="rId5"/>
    <p:sldId id="260" r:id="rId6"/>
    <p:sldId id="262" r:id="rId7"/>
    <p:sldId id="261" r:id="rId8"/>
    <p:sldId id="263"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8" d="100"/>
          <a:sy n="78" d="100"/>
        </p:scale>
        <p:origin x="64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8605703-8C6E-42F1-A07F-019D4DCD172F}" type="datetimeFigureOut">
              <a:rPr lang="ru-RU" smtClean="0"/>
              <a:t>23.10.2024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C41131-E99A-402A-85BC-0D5ADE60C2BC}"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3935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8605703-8C6E-42F1-A07F-019D4DCD172F}" type="datetimeFigureOut">
              <a:rPr lang="ru-RU" smtClean="0"/>
              <a:t>23.10.2024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C41131-E99A-402A-85BC-0D5ADE60C2BC}" type="slidenum">
              <a:rPr lang="ru-RU" smtClean="0"/>
              <a:t>‹#›</a:t>
            </a:fld>
            <a:endParaRPr lang="ru-RU"/>
          </a:p>
        </p:txBody>
      </p:sp>
    </p:spTree>
    <p:extLst>
      <p:ext uri="{BB962C8B-B14F-4D97-AF65-F5344CB8AC3E}">
        <p14:creationId xmlns:p14="http://schemas.microsoft.com/office/powerpoint/2010/main" val="1696126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8605703-8C6E-42F1-A07F-019D4DCD172F}" type="datetimeFigureOut">
              <a:rPr lang="ru-RU" smtClean="0"/>
              <a:t>23.10.2024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C41131-E99A-402A-85BC-0D5ADE60C2BC}" type="slidenum">
              <a:rPr lang="ru-RU" smtClean="0"/>
              <a:t>‹#›</a:t>
            </a:fld>
            <a:endParaRPr lang="ru-RU"/>
          </a:p>
        </p:txBody>
      </p:sp>
    </p:spTree>
    <p:extLst>
      <p:ext uri="{BB962C8B-B14F-4D97-AF65-F5344CB8AC3E}">
        <p14:creationId xmlns:p14="http://schemas.microsoft.com/office/powerpoint/2010/main" val="2313226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8605703-8C6E-42F1-A07F-019D4DCD172F}" type="datetimeFigureOut">
              <a:rPr lang="ru-RU" smtClean="0"/>
              <a:t>23.10.2024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C41131-E99A-402A-85BC-0D5ADE60C2BC}" type="slidenum">
              <a:rPr lang="ru-RU" smtClean="0"/>
              <a:t>‹#›</a:t>
            </a:fld>
            <a:endParaRPr lang="ru-RU"/>
          </a:p>
        </p:txBody>
      </p:sp>
    </p:spTree>
    <p:extLst>
      <p:ext uri="{BB962C8B-B14F-4D97-AF65-F5344CB8AC3E}">
        <p14:creationId xmlns:p14="http://schemas.microsoft.com/office/powerpoint/2010/main" val="1555699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8605703-8C6E-42F1-A07F-019D4DCD172F}" type="datetimeFigureOut">
              <a:rPr lang="ru-RU" smtClean="0"/>
              <a:t>23.10.2024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C41131-E99A-402A-85BC-0D5ADE60C2BC}"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025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8605703-8C6E-42F1-A07F-019D4DCD172F}" type="datetimeFigureOut">
              <a:rPr lang="ru-RU" smtClean="0"/>
              <a:t>23.10.2024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C41131-E99A-402A-85BC-0D5ADE60C2BC}" type="slidenum">
              <a:rPr lang="ru-RU" smtClean="0"/>
              <a:t>‹#›</a:t>
            </a:fld>
            <a:endParaRPr lang="ru-RU"/>
          </a:p>
        </p:txBody>
      </p:sp>
    </p:spTree>
    <p:extLst>
      <p:ext uri="{BB962C8B-B14F-4D97-AF65-F5344CB8AC3E}">
        <p14:creationId xmlns:p14="http://schemas.microsoft.com/office/powerpoint/2010/main" val="3216206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8605703-8C6E-42F1-A07F-019D4DCD172F}" type="datetimeFigureOut">
              <a:rPr lang="ru-RU" smtClean="0"/>
              <a:t>23.10.2024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AC41131-E99A-402A-85BC-0D5ADE60C2BC}" type="slidenum">
              <a:rPr lang="ru-RU" smtClean="0"/>
              <a:t>‹#›</a:t>
            </a:fld>
            <a:endParaRPr lang="ru-RU"/>
          </a:p>
        </p:txBody>
      </p:sp>
    </p:spTree>
    <p:extLst>
      <p:ext uri="{BB962C8B-B14F-4D97-AF65-F5344CB8AC3E}">
        <p14:creationId xmlns:p14="http://schemas.microsoft.com/office/powerpoint/2010/main" val="3719988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8605703-8C6E-42F1-A07F-019D4DCD172F}" type="datetimeFigureOut">
              <a:rPr lang="ru-RU" smtClean="0"/>
              <a:t>23.10.2024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AC41131-E99A-402A-85BC-0D5ADE60C2BC}" type="slidenum">
              <a:rPr lang="ru-RU" smtClean="0"/>
              <a:t>‹#›</a:t>
            </a:fld>
            <a:endParaRPr lang="ru-RU"/>
          </a:p>
        </p:txBody>
      </p:sp>
    </p:spTree>
    <p:extLst>
      <p:ext uri="{BB962C8B-B14F-4D97-AF65-F5344CB8AC3E}">
        <p14:creationId xmlns:p14="http://schemas.microsoft.com/office/powerpoint/2010/main" val="891223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8605703-8C6E-42F1-A07F-019D4DCD172F}" type="datetimeFigureOut">
              <a:rPr lang="ru-RU" smtClean="0"/>
              <a:t>23.10.2024</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3AC41131-E99A-402A-85BC-0D5ADE60C2BC}" type="slidenum">
              <a:rPr lang="ru-RU" smtClean="0"/>
              <a:t>‹#›</a:t>
            </a:fld>
            <a:endParaRPr lang="ru-RU"/>
          </a:p>
        </p:txBody>
      </p:sp>
    </p:spTree>
    <p:extLst>
      <p:ext uri="{BB962C8B-B14F-4D97-AF65-F5344CB8AC3E}">
        <p14:creationId xmlns:p14="http://schemas.microsoft.com/office/powerpoint/2010/main" val="3384170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8605703-8C6E-42F1-A07F-019D4DCD172F}" type="datetimeFigureOut">
              <a:rPr lang="ru-RU" smtClean="0"/>
              <a:t>23.10.2024</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C41131-E99A-402A-85BC-0D5ADE60C2BC}" type="slidenum">
              <a:rPr lang="ru-RU" smtClean="0"/>
              <a:t>‹#›</a:t>
            </a:fld>
            <a:endParaRPr lang="ru-RU"/>
          </a:p>
        </p:txBody>
      </p:sp>
    </p:spTree>
    <p:extLst>
      <p:ext uri="{BB962C8B-B14F-4D97-AF65-F5344CB8AC3E}">
        <p14:creationId xmlns:p14="http://schemas.microsoft.com/office/powerpoint/2010/main" val="2076470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8605703-8C6E-42F1-A07F-019D4DCD172F}" type="datetimeFigureOut">
              <a:rPr lang="ru-RU" smtClean="0"/>
              <a:t>23.10.2024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C41131-E99A-402A-85BC-0D5ADE60C2BC}" type="slidenum">
              <a:rPr lang="ru-RU" smtClean="0"/>
              <a:t>‹#›</a:t>
            </a:fld>
            <a:endParaRPr lang="ru-RU"/>
          </a:p>
        </p:txBody>
      </p:sp>
    </p:spTree>
    <p:extLst>
      <p:ext uri="{BB962C8B-B14F-4D97-AF65-F5344CB8AC3E}">
        <p14:creationId xmlns:p14="http://schemas.microsoft.com/office/powerpoint/2010/main" val="3392094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8605703-8C6E-42F1-A07F-019D4DCD172F}" type="datetimeFigureOut">
              <a:rPr lang="ru-RU" smtClean="0"/>
              <a:t>23.10.2024</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AC41131-E99A-402A-85BC-0D5ADE60C2BC}"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5775277"/>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asociatia.patronala.lapte@gmail.com" TargetMode="External"/><Relationship Id="rId2" Type="http://schemas.openxmlformats.org/officeDocument/2006/relationships/hyperlink" Target="mailto:carolinalinte@yahoo.com" TargetMode="Externa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hyperlink" Target="http://www.industrialapte.m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0485" y="730386"/>
            <a:ext cx="1138030" cy="579429"/>
          </a:xfrm>
          <a:prstGeom prst="rect">
            <a:avLst/>
          </a:prstGeom>
          <a:noFill/>
          <a:ln>
            <a:noFill/>
          </a:ln>
        </p:spPr>
      </p:pic>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4475796" y="631532"/>
            <a:ext cx="2500361" cy="579429"/>
          </a:xfrm>
          <a:prstGeom prst="rect">
            <a:avLst/>
          </a:prstGeom>
          <a:noFill/>
        </p:spPr>
      </p:pic>
      <p:pic>
        <p:nvPicPr>
          <p:cNvPr id="6" name="Рисунок 5"/>
          <p:cNvPicPr/>
          <p:nvPr/>
        </p:nvPicPr>
        <p:blipFill>
          <a:blip r:embed="rId4">
            <a:extLst>
              <a:ext uri="{28A0092B-C50C-407E-A947-70E740481C1C}">
                <a14:useLocalDpi xmlns:a14="http://schemas.microsoft.com/office/drawing/2010/main" val="0"/>
              </a:ext>
            </a:extLst>
          </a:blip>
          <a:srcRect/>
          <a:stretch>
            <a:fillRect/>
          </a:stretch>
        </p:blipFill>
        <p:spPr bwMode="auto">
          <a:xfrm>
            <a:off x="7447829" y="87372"/>
            <a:ext cx="1325468" cy="1686492"/>
          </a:xfrm>
          <a:prstGeom prst="rect">
            <a:avLst/>
          </a:prstGeom>
          <a:noFill/>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44968" y="231777"/>
            <a:ext cx="1714953" cy="1397681"/>
          </a:xfrm>
          <a:prstGeom prst="rect">
            <a:avLst/>
          </a:prstGeom>
        </p:spPr>
      </p:pic>
      <p:sp>
        <p:nvSpPr>
          <p:cNvPr id="9" name="Объект 8"/>
          <p:cNvSpPr>
            <a:spLocks noGrp="1"/>
          </p:cNvSpPr>
          <p:nvPr>
            <p:ph idx="1"/>
          </p:nvPr>
        </p:nvSpPr>
        <p:spPr/>
        <p:txBody>
          <a:bodyPr/>
          <a:lstStyle/>
          <a:p>
            <a:endParaRPr lang="ro-RO" dirty="0" smtClean="0"/>
          </a:p>
          <a:p>
            <a:endParaRPr lang="ro-RO" dirty="0"/>
          </a:p>
          <a:p>
            <a:r>
              <a:rPr lang="ru-RU" sz="2800" i="1" dirty="0">
                <a:latin typeface="Times New Roman" panose="02020603050405020304" pitchFamily="18" charset="0"/>
                <a:cs typeface="Times New Roman" panose="02020603050405020304" pitchFamily="18" charset="0"/>
              </a:rPr>
              <a:t>Направления развития лоббистской деятельности Национальной ассоциации производителей молока и молочной продукции «LAPTE»  на 2025-2027 годы.</a:t>
            </a:r>
            <a:endParaRPr lang="ru-RU" sz="28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887023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751365"/>
          </a:xfrm>
        </p:spPr>
        <p:txBody>
          <a:bodyPr>
            <a:normAutofit/>
          </a:bodyPr>
          <a:lstStyle/>
          <a:p>
            <a:r>
              <a:rPr lang="ru-RU" sz="2400" b="1" dirty="0">
                <a:latin typeface="Times New Roman" panose="02020603050405020304" pitchFamily="18" charset="0"/>
                <a:cs typeface="Times New Roman" panose="02020603050405020304" pitchFamily="18" charset="0"/>
              </a:rPr>
              <a:t>Сельскохозяйственная политика: </a:t>
            </a:r>
            <a:r>
              <a:rPr lang="ru-RU" sz="2400" b="1" dirty="0" smtClean="0">
                <a:latin typeface="Times New Roman" panose="02020603050405020304" pitchFamily="18" charset="0"/>
                <a:cs typeface="Times New Roman" panose="02020603050405020304" pitchFamily="18" charset="0"/>
              </a:rPr>
              <a:t>адаптация</a:t>
            </a:r>
            <a:r>
              <a:rPr lang="ro-RO" sz="2400" b="1" dirty="0" smtClean="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сектора  </a:t>
            </a:r>
            <a:r>
              <a:rPr lang="ru-RU" sz="2400" b="1" dirty="0">
                <a:latin typeface="Times New Roman" panose="02020603050405020304" pitchFamily="18" charset="0"/>
                <a:cs typeface="Times New Roman" panose="02020603050405020304" pitchFamily="18" charset="0"/>
              </a:rPr>
              <a:t>к изменению климата</a:t>
            </a:r>
          </a:p>
        </p:txBody>
      </p:sp>
      <p:sp>
        <p:nvSpPr>
          <p:cNvPr id="6" name="Объект 5"/>
          <p:cNvSpPr>
            <a:spLocks noGrp="1"/>
          </p:cNvSpPr>
          <p:nvPr>
            <p:ph idx="1"/>
          </p:nvPr>
        </p:nvSpPr>
        <p:spPr/>
        <p:txBody>
          <a:bodyPr>
            <a:normAutofit/>
          </a:bodyPr>
          <a:lstStyle/>
          <a:p>
            <a:r>
              <a:rPr lang="ru-RU" sz="1800" b="1" dirty="0">
                <a:latin typeface="Times New Roman" panose="02020603050405020304" pitchFamily="18" charset="0"/>
                <a:cs typeface="Times New Roman" panose="02020603050405020304" pitchFamily="18" charset="0"/>
              </a:rPr>
              <a:t>Сохранение статуса приоритетного сектора в обеспечении </a:t>
            </a:r>
            <a:r>
              <a:rPr lang="ro-RO" sz="1800" b="1" dirty="0">
                <a:latin typeface="Times New Roman" panose="02020603050405020304" pitchFamily="18" charset="0"/>
                <a:cs typeface="Times New Roman" panose="02020603050405020304" pitchFamily="18" charset="0"/>
              </a:rPr>
              <a:t/>
            </a:r>
            <a:br>
              <a:rPr lang="ro-RO" sz="1800" b="1" dirty="0">
                <a:latin typeface="Times New Roman" panose="02020603050405020304" pitchFamily="18" charset="0"/>
                <a:cs typeface="Times New Roman" panose="02020603050405020304" pitchFamily="18" charset="0"/>
              </a:rPr>
            </a:br>
            <a:r>
              <a:rPr lang="ru-RU" sz="1800" b="1" dirty="0">
                <a:latin typeface="Times New Roman" panose="02020603050405020304" pitchFamily="18" charset="0"/>
                <a:cs typeface="Times New Roman" panose="02020603050405020304" pitchFamily="18" charset="0"/>
              </a:rPr>
              <a:t>продовольственной </a:t>
            </a:r>
            <a:r>
              <a:rPr lang="ru-RU" sz="1800" b="1" dirty="0" smtClean="0">
                <a:latin typeface="Times New Roman" panose="02020603050405020304" pitchFamily="18" charset="0"/>
                <a:cs typeface="Times New Roman" panose="02020603050405020304" pitchFamily="18" charset="0"/>
              </a:rPr>
              <a:t>безопасности </a:t>
            </a:r>
            <a:r>
              <a:rPr lang="ru-RU" sz="1800" b="1" dirty="0">
                <a:latin typeface="Times New Roman" panose="02020603050405020304" pitchFamily="18" charset="0"/>
                <a:cs typeface="Times New Roman" panose="02020603050405020304" pitchFamily="18" charset="0"/>
              </a:rPr>
              <a:t>Республики </a:t>
            </a:r>
            <a:r>
              <a:rPr lang="ru-RU" sz="1800" b="1" dirty="0" smtClean="0">
                <a:latin typeface="Times New Roman" panose="02020603050405020304" pitchFamily="18" charset="0"/>
                <a:cs typeface="Times New Roman" panose="02020603050405020304" pitchFamily="18" charset="0"/>
              </a:rPr>
              <a:t>Молдова;</a:t>
            </a:r>
          </a:p>
          <a:p>
            <a:pPr>
              <a:buFont typeface="Wingdings" panose="05000000000000000000" pitchFamily="2" charset="2"/>
              <a:buChar char="Ø"/>
            </a:pPr>
            <a:r>
              <a:rPr lang="ru-RU" sz="1800" b="1" dirty="0" smtClean="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 Использование  и </a:t>
            </a:r>
            <a:r>
              <a:rPr lang="ru-RU" sz="1800" dirty="0">
                <a:latin typeface="Times New Roman" panose="02020603050405020304" pitchFamily="18" charset="0"/>
                <a:cs typeface="Times New Roman" panose="02020603050405020304" pitchFamily="18" charset="0"/>
              </a:rPr>
              <a:t>распространения </a:t>
            </a:r>
            <a:r>
              <a:rPr lang="ru-RU" sz="1800" dirty="0" smtClean="0">
                <a:latin typeface="Times New Roman" panose="02020603050405020304" pitchFamily="18" charset="0"/>
                <a:cs typeface="Times New Roman" panose="02020603050405020304" pitchFamily="18" charset="0"/>
              </a:rPr>
              <a:t>знаний экспертов в области экологии  </a:t>
            </a:r>
            <a:r>
              <a:rPr lang="ru-RU" sz="1800" dirty="0">
                <a:latin typeface="Times New Roman" panose="02020603050405020304" pitchFamily="18" charset="0"/>
                <a:cs typeface="Times New Roman" panose="02020603050405020304" pitchFamily="18" charset="0"/>
              </a:rPr>
              <a:t>для повышения осведомленности фермеров об экологически безопасных мерах и практиках, а также об адаптации к изменению климата;</a:t>
            </a:r>
            <a:endParaRPr lang="ro-RO" sz="1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ru-RU" sz="1800" dirty="0">
                <a:latin typeface="Times New Roman" panose="02020603050405020304" pitchFamily="18" charset="0"/>
                <a:cs typeface="Times New Roman" panose="02020603050405020304" pitchFamily="18" charset="0"/>
              </a:rPr>
              <a:t>Стимулирование путем субсидирования сельскохозяйственных производителей, которые применяют консервативную обработку почвы, переход к органическому сельскому хозяйству, использование органических удобрений для выращивания кормов (традиционных) и технологий, адаптированных к изменению климата</a:t>
            </a:r>
            <a:r>
              <a:rPr lang="ru-RU" sz="18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Внедрение передовой практики обращения с жидкими отходами/управления отходами</a:t>
            </a:r>
            <a:r>
              <a:rPr lang="ru-RU" sz="18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Оптимизация ассигнований </a:t>
            </a:r>
            <a:r>
              <a:rPr lang="ru-RU" sz="1800" dirty="0" smtClean="0">
                <a:latin typeface="Times New Roman" panose="02020603050405020304" pitchFamily="18" charset="0"/>
                <a:cs typeface="Times New Roman" panose="02020603050405020304" pitchFamily="18" charset="0"/>
              </a:rPr>
              <a:t> Национального Экологического </a:t>
            </a:r>
            <a:r>
              <a:rPr lang="ru-RU" sz="1800" dirty="0">
                <a:latin typeface="Times New Roman" panose="02020603050405020304" pitchFamily="18" charset="0"/>
                <a:cs typeface="Times New Roman" panose="02020603050405020304" pitchFamily="18" charset="0"/>
              </a:rPr>
              <a:t>фонда и поддержка инициатив по адаптации к изменению климата;</a:t>
            </a:r>
          </a:p>
        </p:txBody>
      </p:sp>
    </p:spTree>
    <p:extLst>
      <p:ext uri="{BB962C8B-B14F-4D97-AF65-F5344CB8AC3E}">
        <p14:creationId xmlns:p14="http://schemas.microsoft.com/office/powerpoint/2010/main" val="3505397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751365"/>
          </a:xfrm>
        </p:spPr>
        <p:txBody>
          <a:bodyPr>
            <a:normAutofit/>
          </a:bodyPr>
          <a:lstStyle/>
          <a:p>
            <a:r>
              <a:rPr lang="ru-RU" sz="2400" b="1" dirty="0">
                <a:latin typeface="Times New Roman" panose="02020603050405020304" pitchFamily="18" charset="0"/>
                <a:cs typeface="Times New Roman" panose="02020603050405020304" pitchFamily="18" charset="0"/>
              </a:rPr>
              <a:t>Сельскохозяйственная политика: </a:t>
            </a:r>
            <a:r>
              <a:rPr lang="ru-RU" sz="2400" b="1" dirty="0" smtClean="0">
                <a:latin typeface="Times New Roman" panose="02020603050405020304" pitchFamily="18" charset="0"/>
                <a:cs typeface="Times New Roman" panose="02020603050405020304" pitchFamily="18" charset="0"/>
              </a:rPr>
              <a:t>адаптация</a:t>
            </a:r>
            <a:r>
              <a:rPr lang="ro-RO" sz="2400" b="1" dirty="0" smtClean="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сектора  </a:t>
            </a:r>
            <a:r>
              <a:rPr lang="ru-RU" sz="2400" b="1" dirty="0">
                <a:latin typeface="Times New Roman" panose="02020603050405020304" pitchFamily="18" charset="0"/>
                <a:cs typeface="Times New Roman" panose="02020603050405020304" pitchFamily="18" charset="0"/>
              </a:rPr>
              <a:t>к изменению климата</a:t>
            </a:r>
          </a:p>
        </p:txBody>
      </p:sp>
      <p:sp>
        <p:nvSpPr>
          <p:cNvPr id="6" name="Объект 5"/>
          <p:cNvSpPr>
            <a:spLocks noGrp="1"/>
          </p:cNvSpPr>
          <p:nvPr>
            <p:ph idx="1"/>
          </p:nvPr>
        </p:nvSpPr>
        <p:spPr/>
        <p:txBody>
          <a:bodyPr>
            <a:normAutofit/>
          </a:bodyPr>
          <a:lstStyle/>
          <a:p>
            <a:r>
              <a:rPr lang="ru-RU" sz="1800" b="1" dirty="0">
                <a:latin typeface="Times New Roman" panose="02020603050405020304" pitchFamily="18" charset="0"/>
                <a:cs typeface="Times New Roman" panose="02020603050405020304" pitchFamily="18" charset="0"/>
              </a:rPr>
              <a:t>Сохранение статуса приоритетного сектора в обеспечении </a:t>
            </a:r>
            <a:r>
              <a:rPr lang="ro-RO" sz="1800" b="1" dirty="0">
                <a:latin typeface="Times New Roman" panose="02020603050405020304" pitchFamily="18" charset="0"/>
                <a:cs typeface="Times New Roman" panose="02020603050405020304" pitchFamily="18" charset="0"/>
              </a:rPr>
              <a:t/>
            </a:r>
            <a:br>
              <a:rPr lang="ro-RO" sz="1800" b="1" dirty="0">
                <a:latin typeface="Times New Roman" panose="02020603050405020304" pitchFamily="18" charset="0"/>
                <a:cs typeface="Times New Roman" panose="02020603050405020304" pitchFamily="18" charset="0"/>
              </a:rPr>
            </a:br>
            <a:r>
              <a:rPr lang="ru-RU" sz="1800" b="1" dirty="0">
                <a:latin typeface="Times New Roman" panose="02020603050405020304" pitchFamily="18" charset="0"/>
                <a:cs typeface="Times New Roman" panose="02020603050405020304" pitchFamily="18" charset="0"/>
              </a:rPr>
              <a:t>продовольственной </a:t>
            </a:r>
            <a:r>
              <a:rPr lang="ru-RU" sz="1800" b="1" dirty="0" smtClean="0">
                <a:latin typeface="Times New Roman" panose="02020603050405020304" pitchFamily="18" charset="0"/>
                <a:cs typeface="Times New Roman" panose="02020603050405020304" pitchFamily="18" charset="0"/>
              </a:rPr>
              <a:t>безопасности </a:t>
            </a:r>
            <a:r>
              <a:rPr lang="ru-RU" sz="1800" b="1" dirty="0">
                <a:latin typeface="Times New Roman" panose="02020603050405020304" pitchFamily="18" charset="0"/>
                <a:cs typeface="Times New Roman" panose="02020603050405020304" pitchFamily="18" charset="0"/>
              </a:rPr>
              <a:t>Республики </a:t>
            </a:r>
            <a:r>
              <a:rPr lang="ru-RU" sz="1800" b="1" dirty="0" smtClean="0">
                <a:latin typeface="Times New Roman" panose="02020603050405020304" pitchFamily="18" charset="0"/>
                <a:cs typeface="Times New Roman" panose="02020603050405020304" pitchFamily="18" charset="0"/>
              </a:rPr>
              <a:t>Молдова;</a:t>
            </a:r>
          </a:p>
          <a:p>
            <a:pPr>
              <a:buFont typeface="Wingdings" panose="05000000000000000000" pitchFamily="2" charset="2"/>
              <a:buChar char="Ø"/>
            </a:pPr>
            <a:r>
              <a:rPr lang="ru-RU" sz="1800" b="1" dirty="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PAC – адаптация к PAC в разумные сроки, пилотные проекты, применение на территории Республики Молдова с 1 января 2027 года</a:t>
            </a:r>
            <a:r>
              <a:rPr lang="ru-RU" sz="18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ru-RU" sz="1800" dirty="0" smtClean="0">
                <a:latin typeface="Times New Roman" panose="02020603050405020304" pitchFamily="18" charset="0"/>
                <a:cs typeface="Times New Roman" panose="02020603050405020304" pitchFamily="18" charset="0"/>
              </a:rPr>
              <a:t>Фонды подготовки сектора  </a:t>
            </a:r>
            <a:r>
              <a:rPr lang="ru-RU" sz="1800" dirty="0">
                <a:latin typeface="Times New Roman" panose="02020603050405020304" pitchFamily="18" charset="0"/>
                <a:cs typeface="Times New Roman" panose="02020603050405020304" pitchFamily="18" charset="0"/>
              </a:rPr>
              <a:t>к </a:t>
            </a:r>
            <a:r>
              <a:rPr lang="ru-RU" sz="1800" dirty="0" smtClean="0">
                <a:latin typeface="Times New Roman" panose="02020603050405020304" pitchFamily="18" charset="0"/>
                <a:cs typeface="Times New Roman" panose="02020603050405020304" pitchFamily="18" charset="0"/>
              </a:rPr>
              <a:t>вступлению в Европейский Союз;  </a:t>
            </a:r>
            <a:r>
              <a:rPr lang="ru-RU" sz="1800" dirty="0">
                <a:latin typeface="Times New Roman" panose="02020603050405020304" pitchFamily="18" charset="0"/>
                <a:cs typeface="Times New Roman" panose="02020603050405020304" pitchFamily="18" charset="0"/>
              </a:rPr>
              <a:t>Создание консультационных услуг в рамках ANPLPL </a:t>
            </a:r>
            <a:r>
              <a:rPr lang="en-US" sz="1800" dirty="0" smtClean="0">
                <a:latin typeface="Times New Roman" panose="02020603050405020304" pitchFamily="18" charset="0"/>
                <a:cs typeface="Times New Roman" panose="02020603050405020304" pitchFamily="18" charset="0"/>
              </a:rPr>
              <a:t>“</a:t>
            </a:r>
            <a:r>
              <a:rPr lang="ru-RU" sz="1800" dirty="0" smtClean="0">
                <a:latin typeface="Times New Roman" panose="02020603050405020304" pitchFamily="18" charset="0"/>
                <a:cs typeface="Times New Roman" panose="02020603050405020304" pitchFamily="18" charset="0"/>
              </a:rPr>
              <a:t>LAPTE</a:t>
            </a:r>
            <a:r>
              <a:rPr lang="en-US" sz="1800" dirty="0" smtClean="0">
                <a:latin typeface="Times New Roman" panose="02020603050405020304" pitchFamily="18" charset="0"/>
                <a:cs typeface="Times New Roman" panose="02020603050405020304" pitchFamily="18" charset="0"/>
              </a:rPr>
              <a:t>”</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для привлечения экспертов в области обучения операторов пищевого сектора (повышение показателей деятельности членов ANPLPL </a:t>
            </a:r>
            <a:r>
              <a:rPr lang="en-US" sz="1800" dirty="0" smtClean="0">
                <a:latin typeface="Times New Roman" panose="02020603050405020304" pitchFamily="18" charset="0"/>
                <a:cs typeface="Times New Roman" panose="02020603050405020304" pitchFamily="18" charset="0"/>
              </a:rPr>
              <a:t>“</a:t>
            </a:r>
            <a:r>
              <a:rPr lang="ru-RU" sz="1800" dirty="0" smtClean="0">
                <a:latin typeface="Times New Roman" panose="02020603050405020304" pitchFamily="18" charset="0"/>
                <a:cs typeface="Times New Roman" panose="02020603050405020304" pitchFamily="18" charset="0"/>
              </a:rPr>
              <a:t>LAPTE</a:t>
            </a:r>
            <a:r>
              <a:rPr lang="en-US" sz="1800" dirty="0" smtClean="0">
                <a:latin typeface="Times New Roman" panose="02020603050405020304" pitchFamily="18" charset="0"/>
                <a:cs typeface="Times New Roman" panose="02020603050405020304" pitchFamily="18" charset="0"/>
              </a:rPr>
              <a:t>”</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Показатель эффективности конкурентоспособности молочной продукции из Республики Молдова. Увеличение объема продаж на 10% со 110 тыс. тонн молочной продукции до 120 тыс. тонн к 2030 году)</a:t>
            </a:r>
          </a:p>
        </p:txBody>
      </p:sp>
    </p:spTree>
    <p:extLst>
      <p:ext uri="{BB962C8B-B14F-4D97-AF65-F5344CB8AC3E}">
        <p14:creationId xmlns:p14="http://schemas.microsoft.com/office/powerpoint/2010/main" val="601825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4"/>
            <a:ext cx="10058400" cy="858456"/>
          </a:xfrm>
        </p:spPr>
        <p:txBody>
          <a:bodyPr>
            <a:normAutofit/>
          </a:bodyPr>
          <a:lstStyle/>
          <a:p>
            <a:r>
              <a:rPr lang="ru-RU" sz="2400" b="1" dirty="0">
                <a:latin typeface="Times New Roman" panose="02020603050405020304" pitchFamily="18" charset="0"/>
                <a:cs typeface="Times New Roman" panose="02020603050405020304" pitchFamily="18" charset="0"/>
              </a:rPr>
              <a:t>Финансирование и экономическое развитие аграрного сектора животноводческой продукции для повышения конкурентоспособности</a:t>
            </a:r>
          </a:p>
        </p:txBody>
      </p:sp>
      <p:sp>
        <p:nvSpPr>
          <p:cNvPr id="3" name="Объект 2"/>
          <p:cNvSpPr>
            <a:spLocks noGrp="1"/>
          </p:cNvSpPr>
          <p:nvPr>
            <p:ph idx="1"/>
          </p:nvPr>
        </p:nvSpPr>
        <p:spPr>
          <a:xfrm>
            <a:off x="1097280" y="1845734"/>
            <a:ext cx="10058400" cy="4023360"/>
          </a:xfrm>
        </p:spPr>
        <p:txBody>
          <a:bodyPr>
            <a:normAutofit/>
          </a:bodyPr>
          <a:lstStyle/>
          <a:p>
            <a:pPr>
              <a:buFont typeface="Wingdings" panose="05000000000000000000" pitchFamily="2" charset="2"/>
              <a:buChar char="Ø"/>
            </a:pPr>
            <a:r>
              <a:rPr lang="ru-RU" sz="1800" dirty="0" smtClean="0">
                <a:latin typeface="Times New Roman" panose="02020603050405020304" pitchFamily="18" charset="0"/>
                <a:cs typeface="Times New Roman" panose="02020603050405020304" pitchFamily="18" charset="0"/>
              </a:rPr>
              <a:t>AGGRI и </a:t>
            </a:r>
            <a:r>
              <a:rPr lang="en-US" sz="1800" dirty="0" smtClean="0">
                <a:latin typeface="Times New Roman" panose="02020603050405020304" pitchFamily="18" charset="0"/>
                <a:cs typeface="Times New Roman" panose="02020603050405020304" pitchFamily="18" charset="0"/>
              </a:rPr>
              <a:t>“</a:t>
            </a:r>
            <a:r>
              <a:rPr lang="en-US" sz="1800" dirty="0" err="1" smtClean="0">
                <a:latin typeface="Times New Roman" panose="02020603050405020304" pitchFamily="18" charset="0"/>
                <a:cs typeface="Times New Roman" panose="02020603050405020304" pitchFamily="18" charset="0"/>
              </a:rPr>
              <a:t>Livada</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Moldovei</a:t>
            </a:r>
            <a:r>
              <a:rPr lang="en-US" sz="1800" dirty="0" smtClean="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a:t>
            </a:r>
            <a:r>
              <a:rPr lang="ru-RU" sz="1800" dirty="0" smtClean="0">
                <a:latin typeface="Times New Roman" panose="02020603050405020304" pitchFamily="18" charset="0"/>
                <a:cs typeface="Times New Roman" panose="02020603050405020304" pitchFamily="18" charset="0"/>
              </a:rPr>
              <a:t>проекты </a:t>
            </a:r>
            <a:r>
              <a:rPr lang="ru-RU" sz="1800" dirty="0">
                <a:latin typeface="Times New Roman" panose="02020603050405020304" pitchFamily="18" charset="0"/>
                <a:cs typeface="Times New Roman" panose="02020603050405020304" pitchFamily="18" charset="0"/>
              </a:rPr>
              <a:t>развития бизнеса в сфере животноводства, </a:t>
            </a:r>
            <a:r>
              <a:rPr lang="ru-RU" sz="1800" dirty="0" smtClean="0">
                <a:latin typeface="Times New Roman" panose="02020603050405020304" pitchFamily="18" charset="0"/>
                <a:cs typeface="Times New Roman" panose="02020603050405020304" pitchFamily="18" charset="0"/>
              </a:rPr>
              <a:t>и инфраструктура качества  </a:t>
            </a:r>
            <a:r>
              <a:rPr lang="ru-RU" sz="1800" dirty="0" smtClean="0">
                <a:latin typeface="Times New Roman" panose="02020603050405020304" pitchFamily="18" charset="0"/>
                <a:cs typeface="Times New Roman" panose="02020603050405020304" pitchFamily="18" charset="0"/>
              </a:rPr>
              <a:t>финансируемые  </a:t>
            </a:r>
            <a:r>
              <a:rPr lang="en-US" sz="1800" dirty="0" smtClean="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Минсельхозом</a:t>
            </a:r>
            <a:r>
              <a:rPr lang="en-US" sz="1800" dirty="0" smtClean="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при поддержки МБ) </a:t>
            </a:r>
            <a:r>
              <a:rPr lang="ru-RU" sz="1800" dirty="0">
                <a:latin typeface="Times New Roman" panose="02020603050405020304" pitchFamily="18" charset="0"/>
                <a:cs typeface="Times New Roman" panose="02020603050405020304" pitchFamily="18" charset="0"/>
              </a:rPr>
              <a:t>развитие </a:t>
            </a:r>
            <a:r>
              <a:rPr lang="ru-RU" sz="1800" dirty="0" smtClean="0">
                <a:latin typeface="Times New Roman" panose="02020603050405020304" pitchFamily="18" charset="0"/>
                <a:cs typeface="Times New Roman" panose="02020603050405020304" pitchFamily="18" charset="0"/>
              </a:rPr>
              <a:t>проектов  </a:t>
            </a:r>
            <a:r>
              <a:rPr lang="ru-RU" sz="1800" dirty="0">
                <a:latin typeface="Times New Roman" panose="02020603050405020304" pitchFamily="18" charset="0"/>
                <a:cs typeface="Times New Roman" panose="02020603050405020304" pitchFamily="18" charset="0"/>
              </a:rPr>
              <a:t>и далее до 2030 </a:t>
            </a:r>
            <a:r>
              <a:rPr lang="ru-RU" sz="1800" dirty="0" smtClean="0">
                <a:latin typeface="Times New Roman" panose="02020603050405020304" pitchFamily="18" charset="0"/>
                <a:cs typeface="Times New Roman" panose="02020603050405020304" pitchFamily="18" charset="0"/>
              </a:rPr>
              <a:t>года ;</a:t>
            </a:r>
            <a:endParaRPr lang="ru-RU" sz="1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ru-RU" sz="1800" dirty="0">
                <a:latin typeface="Times New Roman" panose="02020603050405020304" pitchFamily="18" charset="0"/>
                <a:cs typeface="Times New Roman" panose="02020603050405020304" pitchFamily="18" charset="0"/>
              </a:rPr>
              <a:t>Защита внутреннего рынка молочной продукции, </a:t>
            </a:r>
            <a:r>
              <a:rPr lang="ru-RU" sz="1800" dirty="0" smtClean="0">
                <a:latin typeface="Times New Roman" panose="02020603050405020304" pitchFamily="18" charset="0"/>
                <a:cs typeface="Times New Roman" panose="02020603050405020304" pitchFamily="18" charset="0"/>
              </a:rPr>
              <a:t>мяс</a:t>
            </a:r>
            <a:r>
              <a:rPr lang="ru-RU" sz="1800" dirty="0" smtClean="0">
                <a:latin typeface="Times New Roman" panose="02020603050405020304" pitchFamily="18" charset="0"/>
                <a:cs typeface="Times New Roman" panose="02020603050405020304" pitchFamily="18" charset="0"/>
              </a:rPr>
              <a:t>ной продукции </a:t>
            </a: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Введение Применение защитных и антидемпинговых мер для защиты внутреннего рынка молочной </a:t>
            </a:r>
            <a:r>
              <a:rPr lang="ru-RU" sz="1800" dirty="0" smtClean="0">
                <a:latin typeface="Times New Roman" panose="02020603050405020304" pitchFamily="18" charset="0"/>
                <a:cs typeface="Times New Roman" panose="02020603050405020304" pitchFamily="18" charset="0"/>
              </a:rPr>
              <a:t>продукции  </a:t>
            </a:r>
            <a:r>
              <a:rPr lang="ru-RU" sz="1800" dirty="0">
                <a:latin typeface="Times New Roman" panose="02020603050405020304" pitchFamily="18" charset="0"/>
                <a:cs typeface="Times New Roman" panose="02020603050405020304" pitchFamily="18" charset="0"/>
              </a:rPr>
              <a:t>Закон 820/2000 об антидемпинговых, компенсационных и защитных </a:t>
            </a:r>
            <a:r>
              <a:rPr lang="ru-RU" sz="1800" dirty="0" smtClean="0">
                <a:latin typeface="Times New Roman" panose="02020603050405020304" pitchFamily="18" charset="0"/>
                <a:cs typeface="Times New Roman" panose="02020603050405020304" pitchFamily="18" charset="0"/>
              </a:rPr>
              <a:t>мерах;</a:t>
            </a:r>
          </a:p>
          <a:p>
            <a:pPr>
              <a:buFont typeface="Wingdings" panose="05000000000000000000" pitchFamily="2" charset="2"/>
              <a:buChar char="Ø"/>
            </a:pPr>
            <a:r>
              <a:rPr lang="ru-RU" sz="1800" dirty="0">
                <a:latin typeface="Times New Roman" panose="02020603050405020304" pitchFamily="18" charset="0"/>
                <a:cs typeface="Times New Roman" panose="02020603050405020304" pitchFamily="18" charset="0"/>
              </a:rPr>
              <a:t>Разработка </a:t>
            </a:r>
            <a:r>
              <a:rPr lang="ru-RU" sz="1800" dirty="0" smtClean="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плана действий  </a:t>
            </a:r>
            <a:r>
              <a:rPr lang="ru-RU" sz="1800" dirty="0">
                <a:latin typeface="Times New Roman" panose="02020603050405020304" pitchFamily="18" charset="0"/>
                <a:cs typeface="Times New Roman" panose="02020603050405020304" pitchFamily="18" charset="0"/>
              </a:rPr>
              <a:t>на национальном уровне по продвижению продукции на рынке Республики Молдова и диверсификации портфеля молочных продуктов с добавленной </a:t>
            </a:r>
            <a:r>
              <a:rPr lang="ru-RU" sz="1800" dirty="0">
                <a:latin typeface="Times New Roman" panose="02020603050405020304" pitchFamily="18" charset="0"/>
                <a:cs typeface="Times New Roman" panose="02020603050405020304" pitchFamily="18" charset="0"/>
              </a:rPr>
              <a:t>стоимостью совместно  с  Агентством по привлечению инвестиций MAIA AIPA MDED : </a:t>
            </a:r>
            <a:r>
              <a:rPr lang="ru-RU" sz="1800" dirty="0">
                <a:latin typeface="Times New Roman" panose="02020603050405020304" pitchFamily="18" charset="0"/>
                <a:cs typeface="Times New Roman" panose="02020603050405020304" pitchFamily="18" charset="0"/>
              </a:rPr>
              <a:t>Закон 231/2010</a:t>
            </a:r>
            <a:r>
              <a:rPr lang="ru-RU" sz="18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ru-RU" sz="1800" dirty="0">
                <a:latin typeface="Times New Roman" panose="02020603050405020304" pitchFamily="18" charset="0"/>
                <a:cs typeface="Times New Roman" panose="02020603050405020304" pitchFamily="18" charset="0"/>
              </a:rPr>
              <a:t>Разработка и реализация программ «Потребление местных продуктов» (потребление местных продуктов, мяса, молока, яиц, круп, соков, фруктов, овощей) или льгот от потребления местных продуктов (молочных продуктов), на основе которых воспитывать среди детей здоровое потребление.</a:t>
            </a:r>
          </a:p>
        </p:txBody>
      </p:sp>
    </p:spTree>
    <p:extLst>
      <p:ext uri="{BB962C8B-B14F-4D97-AF65-F5344CB8AC3E}">
        <p14:creationId xmlns:p14="http://schemas.microsoft.com/office/powerpoint/2010/main" val="1319480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0668" y="261889"/>
            <a:ext cx="10058400" cy="689581"/>
          </a:xfrm>
        </p:spPr>
        <p:txBody>
          <a:bodyPr>
            <a:noAutofit/>
          </a:bodyPr>
          <a:lstStyle/>
          <a:p>
            <a:r>
              <a:rPr lang="ru-RU" sz="2400" b="1" dirty="0">
                <a:latin typeface="Times New Roman" panose="02020603050405020304" pitchFamily="18" charset="0"/>
                <a:cs typeface="Times New Roman" panose="02020603050405020304" pitchFamily="18" charset="0"/>
              </a:rPr>
              <a:t>Здоровье и безопасность продуктов животного происхождения (молока и молочных продуктов);</a:t>
            </a:r>
          </a:p>
        </p:txBody>
      </p:sp>
      <p:sp>
        <p:nvSpPr>
          <p:cNvPr id="3" name="Объект 2"/>
          <p:cNvSpPr>
            <a:spLocks noGrp="1"/>
          </p:cNvSpPr>
          <p:nvPr>
            <p:ph idx="1"/>
          </p:nvPr>
        </p:nvSpPr>
        <p:spPr/>
        <p:txBody>
          <a:bodyPr>
            <a:normAutofit lnSpcReduction="10000"/>
          </a:bodyPr>
          <a:lstStyle/>
          <a:p>
            <a:pPr>
              <a:buFont typeface="Wingdings" panose="05000000000000000000" pitchFamily="2" charset="2"/>
              <a:buChar char="Ø"/>
            </a:pPr>
            <a:r>
              <a:rPr lang="ru-RU" sz="1900" dirty="0"/>
              <a:t>Прозрачность </a:t>
            </a:r>
            <a:r>
              <a:rPr lang="en-US" sz="1900" dirty="0"/>
              <a:t>,</a:t>
            </a:r>
            <a:r>
              <a:rPr lang="ru-RU" sz="1900" dirty="0" smtClean="0"/>
              <a:t>непрерывного </a:t>
            </a:r>
            <a:r>
              <a:rPr lang="ru-RU" sz="1900" dirty="0"/>
              <a:t>диалога ANSA путем разработки и публикации процедур мониторинга и контроля для каждого отдельного продукта, планов мониторинга и контроля показателей:</a:t>
            </a:r>
          </a:p>
          <a:p>
            <a:pPr>
              <a:buFont typeface="Wingdings" panose="05000000000000000000" pitchFamily="2" charset="2"/>
              <a:buChar char="Ø"/>
            </a:pPr>
            <a:r>
              <a:rPr lang="ru-RU" sz="1900" dirty="0" smtClean="0"/>
              <a:t> здоровье </a:t>
            </a:r>
            <a:r>
              <a:rPr lang="ru-RU" sz="1900" dirty="0"/>
              <a:t>и благополучие животных в соответствии с национальным законодательством скорректировано в соответствии с законодательством ЕС (</a:t>
            </a:r>
            <a:r>
              <a:rPr lang="ru-RU" sz="1900" dirty="0" smtClean="0"/>
              <a:t>пищевое  законодательство );</a:t>
            </a:r>
            <a:endParaRPr lang="ru-RU" sz="1900" dirty="0"/>
          </a:p>
          <a:p>
            <a:pPr>
              <a:buFont typeface="Wingdings" panose="05000000000000000000" pitchFamily="2" charset="2"/>
              <a:buChar char="Ø"/>
            </a:pPr>
            <a:r>
              <a:rPr lang="ru-RU" sz="1900" dirty="0" smtClean="0"/>
              <a:t> </a:t>
            </a:r>
            <a:r>
              <a:rPr lang="ru-RU" sz="1900" dirty="0"/>
              <a:t>Тестирование продукции в соответствии с </a:t>
            </a:r>
            <a:r>
              <a:rPr lang="ru-RU" sz="1900" dirty="0" smtClean="0"/>
              <a:t>Постановлением Правительства № </a:t>
            </a:r>
            <a:r>
              <a:rPr lang="ru-RU" sz="1900" dirty="0"/>
              <a:t>158/2019 в отношении утверждения требований к качеству молока и молочных продуктов</a:t>
            </a:r>
            <a:r>
              <a:rPr lang="ru-RU" sz="1900" dirty="0" smtClean="0"/>
              <a:t>.</a:t>
            </a:r>
          </a:p>
          <a:p>
            <a:pPr>
              <a:buFont typeface="Wingdings" panose="05000000000000000000" pitchFamily="2" charset="2"/>
              <a:buChar char="Ø"/>
            </a:pPr>
            <a:r>
              <a:rPr lang="ru-RU" sz="1900" dirty="0" smtClean="0"/>
              <a:t> Разработка и внедрение  на Национальном уровне Плана по Тестирование </a:t>
            </a:r>
            <a:r>
              <a:rPr lang="ru-RU" sz="1900" dirty="0"/>
              <a:t>сырого молока на микробиологические показатели (NTG; NTS HG 435/2010 HG </a:t>
            </a:r>
            <a:r>
              <a:rPr lang="ru-RU" sz="1900" dirty="0" smtClean="0"/>
              <a:t>221/2009) ; из государственного Бюджета на первом этапе </a:t>
            </a:r>
            <a:r>
              <a:rPr lang="en-US" sz="1900" dirty="0"/>
              <a:t>;</a:t>
            </a:r>
            <a:endParaRPr lang="ru-RU" sz="1900" dirty="0" smtClean="0"/>
          </a:p>
          <a:p>
            <a:pPr>
              <a:buFont typeface="Wingdings" panose="05000000000000000000" pitchFamily="2" charset="2"/>
              <a:buChar char="Ø"/>
            </a:pPr>
            <a:r>
              <a:rPr lang="ru-RU" sz="1900" dirty="0" smtClean="0"/>
              <a:t> </a:t>
            </a:r>
            <a:r>
              <a:rPr lang="ru-RU" sz="1900" dirty="0"/>
              <a:t>Сертификация молочной продукции на экспорт</a:t>
            </a:r>
            <a:r>
              <a:rPr lang="ru-RU" sz="1900" dirty="0" smtClean="0"/>
              <a:t>;</a:t>
            </a:r>
            <a:endParaRPr lang="en-US" sz="1900" dirty="0" smtClean="0"/>
          </a:p>
          <a:p>
            <a:pPr>
              <a:buFont typeface="Wingdings" panose="05000000000000000000" pitchFamily="2" charset="2"/>
              <a:buChar char="Ø"/>
            </a:pPr>
            <a:r>
              <a:rPr lang="ru-RU" sz="1900" dirty="0" smtClean="0"/>
              <a:t> </a:t>
            </a:r>
            <a:r>
              <a:rPr lang="ru-RU" sz="1900" dirty="0"/>
              <a:t>Борьба </a:t>
            </a:r>
            <a:r>
              <a:rPr lang="ru-RU" sz="1900" dirty="0" smtClean="0"/>
              <a:t>с</a:t>
            </a:r>
            <a:r>
              <a:rPr lang="ro-RO" sz="1900" dirty="0" smtClean="0"/>
              <a:t> </a:t>
            </a:r>
            <a:r>
              <a:rPr lang="ru-RU" sz="1900" dirty="0" smtClean="0"/>
              <a:t>фальсификацией  </a:t>
            </a:r>
            <a:r>
              <a:rPr lang="ru-RU" sz="1900" dirty="0"/>
              <a:t>в сфере молочной </a:t>
            </a:r>
            <a:r>
              <a:rPr lang="ru-RU" sz="1900" dirty="0" smtClean="0"/>
              <a:t>продукции (импорт, местный производитель </a:t>
            </a:r>
            <a:r>
              <a:rPr lang="ru-RU" dirty="0" smtClean="0"/>
              <a:t>)</a:t>
            </a:r>
            <a:r>
              <a:rPr lang="en-US" dirty="0"/>
              <a:t>;</a:t>
            </a:r>
            <a:endParaRPr lang="ru-RU" dirty="0"/>
          </a:p>
        </p:txBody>
      </p:sp>
    </p:spTree>
    <p:extLst>
      <p:ext uri="{BB962C8B-B14F-4D97-AF65-F5344CB8AC3E}">
        <p14:creationId xmlns:p14="http://schemas.microsoft.com/office/powerpoint/2010/main" val="4024151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689581"/>
          </a:xfrm>
        </p:spPr>
        <p:txBody>
          <a:bodyPr>
            <a:normAutofit fontScale="90000"/>
          </a:bodyPr>
          <a:lstStyle/>
          <a:p>
            <a:r>
              <a:rPr lang="ru-RU" sz="2400" b="1" dirty="0">
                <a:latin typeface="Times New Roman" panose="02020603050405020304" pitchFamily="18" charset="0"/>
                <a:cs typeface="Times New Roman" panose="02020603050405020304" pitchFamily="18" charset="0"/>
              </a:rPr>
              <a:t>Здоровье и безопасность продуктов животного происхождения (молока и молочных продуктов);</a:t>
            </a:r>
          </a:p>
        </p:txBody>
      </p:sp>
      <p:sp>
        <p:nvSpPr>
          <p:cNvPr id="3" name="Объект 2"/>
          <p:cNvSpPr>
            <a:spLocks noGrp="1"/>
          </p:cNvSpPr>
          <p:nvPr>
            <p:ph idx="1"/>
          </p:nvPr>
        </p:nvSpPr>
        <p:spPr/>
        <p:txBody>
          <a:bodyPr>
            <a:normAutofit lnSpcReduction="10000"/>
          </a:bodyPr>
          <a:lstStyle/>
          <a:p>
            <a:pPr>
              <a:buFont typeface="Wingdings" panose="05000000000000000000" pitchFamily="2" charset="2"/>
              <a:buChar char="Ø"/>
            </a:pPr>
            <a:r>
              <a:rPr lang="ru-RU" dirty="0" smtClean="0"/>
              <a:t>Инфраструктура и  </a:t>
            </a:r>
            <a:r>
              <a:rPr lang="ru-RU" dirty="0"/>
              <a:t>Аккредитация в соответствии с Законом MOLDAC 235/2006 об аккредитации методов испытаний, предоставленных и признанных </a:t>
            </a:r>
            <a:r>
              <a:rPr lang="ru-RU" dirty="0" smtClean="0"/>
              <a:t>ЕС Государственным  учреждением  </a:t>
            </a:r>
            <a:r>
              <a:rPr lang="ru-RU" dirty="0"/>
              <a:t>«Национальный центр охраны здоровья животных, растений и безопасности пищевых продуктов» (далее – </a:t>
            </a:r>
            <a:r>
              <a:rPr lang="ru-RU" dirty="0" smtClean="0"/>
              <a:t>Положение 524/от 17/07/2024 ) </a:t>
            </a:r>
            <a:r>
              <a:rPr lang="en-US" dirty="0" smtClean="0"/>
              <a:t>;</a:t>
            </a:r>
          </a:p>
          <a:p>
            <a:pPr>
              <a:buFont typeface="Wingdings" panose="05000000000000000000" pitchFamily="2" charset="2"/>
              <a:buChar char="Ø"/>
            </a:pPr>
            <a:r>
              <a:rPr lang="ru-RU" dirty="0" smtClean="0"/>
              <a:t>Доступность  методов, </a:t>
            </a:r>
            <a:r>
              <a:rPr lang="ru-RU" dirty="0"/>
              <a:t>соответствующие </a:t>
            </a:r>
            <a:r>
              <a:rPr lang="ru-RU" dirty="0" smtClean="0"/>
              <a:t> </a:t>
            </a:r>
            <a:r>
              <a:rPr lang="ru-RU" dirty="0"/>
              <a:t>нормам или </a:t>
            </a:r>
            <a:r>
              <a:rPr lang="ru-RU" dirty="0" smtClean="0"/>
              <a:t>протоколам </a:t>
            </a:r>
            <a:r>
              <a:rPr lang="ru-RU" dirty="0" err="1" smtClean="0"/>
              <a:t>международно</a:t>
            </a:r>
            <a:r>
              <a:rPr lang="ru-RU" dirty="0" smtClean="0"/>
              <a:t> </a:t>
            </a:r>
            <a:r>
              <a:rPr lang="ru-RU" dirty="0"/>
              <a:t>признанные, в том числе </a:t>
            </a:r>
            <a:r>
              <a:rPr lang="ru-RU" dirty="0" smtClean="0"/>
              <a:t>Европейский </a:t>
            </a:r>
            <a:r>
              <a:rPr lang="ru-RU" dirty="0"/>
              <a:t>комитет по стандартизации (CEN); </a:t>
            </a:r>
            <a:r>
              <a:rPr lang="ru-RU" dirty="0" smtClean="0"/>
              <a:t>или</a:t>
            </a:r>
          </a:p>
          <a:p>
            <a:pPr>
              <a:buFont typeface="Wingdings" panose="05000000000000000000" pitchFamily="2" charset="2"/>
              <a:buChar char="Ø"/>
            </a:pPr>
            <a:r>
              <a:rPr lang="ru-RU" dirty="0" smtClean="0"/>
              <a:t>соответствующие </a:t>
            </a:r>
            <a:r>
              <a:rPr lang="ru-RU" dirty="0"/>
              <a:t>методы, разработанные </a:t>
            </a:r>
            <a:r>
              <a:rPr lang="ru-RU" dirty="0" smtClean="0"/>
              <a:t>и </a:t>
            </a:r>
            <a:r>
              <a:rPr lang="ru-RU" dirty="0"/>
              <a:t>рекомендованные </a:t>
            </a:r>
            <a:r>
              <a:rPr lang="ru-RU" dirty="0" smtClean="0"/>
              <a:t>лабораториями ссылка ЕС  </a:t>
            </a:r>
          </a:p>
          <a:p>
            <a:pPr>
              <a:buFont typeface="Wingdings" panose="05000000000000000000" pitchFamily="2" charset="2"/>
              <a:buChar char="Ø"/>
            </a:pPr>
            <a:r>
              <a:rPr lang="ru-RU" dirty="0" smtClean="0"/>
              <a:t>  содействия </a:t>
            </a:r>
            <a:r>
              <a:rPr lang="ru-RU" dirty="0"/>
              <a:t>и </a:t>
            </a:r>
            <a:r>
              <a:rPr lang="ru-RU" dirty="0" smtClean="0"/>
              <a:t>диверсификации </a:t>
            </a:r>
            <a:r>
              <a:rPr lang="ru-RU" dirty="0"/>
              <a:t>экспорта</a:t>
            </a:r>
            <a:r>
              <a:rPr lang="ru-RU" dirty="0" smtClean="0"/>
              <a:t>;</a:t>
            </a:r>
          </a:p>
          <a:p>
            <a:pPr>
              <a:buFont typeface="Wingdings" panose="05000000000000000000" pitchFamily="2" charset="2"/>
              <a:buChar char="Ø"/>
            </a:pPr>
            <a:r>
              <a:rPr lang="ru-RU" dirty="0"/>
              <a:t>Разработка и создание механизма </a:t>
            </a:r>
            <a:r>
              <a:rPr lang="ru-RU" dirty="0" smtClean="0"/>
              <a:t>утилизации  побочных  продуктов  </a:t>
            </a:r>
            <a:r>
              <a:rPr lang="ru-RU" dirty="0"/>
              <a:t>животного происхождения, не предназначенными для потребления человеком; </a:t>
            </a:r>
            <a:r>
              <a:rPr lang="ru-RU" dirty="0" smtClean="0"/>
              <a:t>( </a:t>
            </a:r>
            <a:r>
              <a:rPr lang="ru-RU" dirty="0"/>
              <a:t>город Криуляны; </a:t>
            </a:r>
            <a:r>
              <a:rPr lang="ru-RU" dirty="0" err="1"/>
              <a:t>Криуленский</a:t>
            </a:r>
            <a:r>
              <a:rPr lang="ru-RU" dirty="0"/>
              <a:t> район </a:t>
            </a:r>
            <a:r>
              <a:rPr lang="ru-RU" dirty="0" smtClean="0"/>
              <a:t>Заказчик   Правительство Р.М. ; UCIMPA/ МБ  финансирование  затрат </a:t>
            </a:r>
            <a:r>
              <a:rPr lang="ru-RU" dirty="0"/>
              <a:t>на </a:t>
            </a:r>
            <a:r>
              <a:rPr lang="ru-RU" dirty="0" smtClean="0"/>
              <a:t>проектирование и строительство Предприятия для утилизации  </a:t>
            </a:r>
            <a:r>
              <a:rPr lang="ru-RU" dirty="0"/>
              <a:t>отходов животного происхождения, не предназначенных для потребления человеком</a:t>
            </a:r>
            <a:r>
              <a:rPr lang="ru-RU" dirty="0" smtClean="0"/>
              <a:t>; </a:t>
            </a:r>
            <a:endParaRPr lang="ru-RU" dirty="0"/>
          </a:p>
        </p:txBody>
      </p:sp>
    </p:spTree>
    <p:extLst>
      <p:ext uri="{BB962C8B-B14F-4D97-AF65-F5344CB8AC3E}">
        <p14:creationId xmlns:p14="http://schemas.microsoft.com/office/powerpoint/2010/main" val="1658293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689581"/>
          </a:xfrm>
        </p:spPr>
        <p:txBody>
          <a:bodyPr>
            <a:normAutofit fontScale="90000"/>
          </a:bodyPr>
          <a:lstStyle/>
          <a:p>
            <a:r>
              <a:rPr lang="ru-RU" sz="2700" b="1" dirty="0" smtClean="0">
                <a:latin typeface="Times New Roman" panose="02020603050405020304" pitchFamily="18" charset="0"/>
                <a:cs typeface="Times New Roman" panose="02020603050405020304" pitchFamily="18" charset="0"/>
              </a:rPr>
              <a:t>Диалог</a:t>
            </a:r>
            <a:r>
              <a:rPr lang="ru-RU" sz="2400" b="1" dirty="0" smtClean="0">
                <a:latin typeface="Times New Roman" panose="02020603050405020304" pitchFamily="18" charset="0"/>
                <a:cs typeface="Times New Roman" panose="02020603050405020304" pitchFamily="18" charset="0"/>
              </a:rPr>
              <a:t> и защита прав членов Ассоциации, </a:t>
            </a:r>
            <a:r>
              <a:rPr lang="ru-RU" sz="2400" b="1" dirty="0">
                <a:latin typeface="Times New Roman" panose="02020603050405020304" pitchFamily="18" charset="0"/>
                <a:cs typeface="Times New Roman" panose="02020603050405020304" pitchFamily="18" charset="0"/>
              </a:rPr>
              <a:t>в </a:t>
            </a:r>
            <a:r>
              <a:rPr lang="ru-RU" sz="2400" b="1" dirty="0" smtClean="0">
                <a:latin typeface="Times New Roman" panose="02020603050405020304" pitchFamily="18" charset="0"/>
                <a:cs typeface="Times New Roman" panose="02020603050405020304" pitchFamily="18" charset="0"/>
              </a:rPr>
              <a:t>переговорах</a:t>
            </a:r>
            <a:r>
              <a:rPr lang="ro-RO" sz="2400" b="1" dirty="0" smtClean="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между Р.М. и ЕС , статус </a:t>
            </a:r>
            <a:r>
              <a:rPr lang="ru-RU" sz="2400" b="1" dirty="0">
                <a:latin typeface="Times New Roman" panose="02020603050405020304" pitchFamily="18" charset="0"/>
                <a:cs typeface="Times New Roman" panose="02020603050405020304" pitchFamily="18" charset="0"/>
              </a:rPr>
              <a:t>Республики Молдова Статус страны-кандидата на вступление в ЕС.</a:t>
            </a:r>
          </a:p>
        </p:txBody>
      </p:sp>
      <p:sp>
        <p:nvSpPr>
          <p:cNvPr id="3" name="Объект 2"/>
          <p:cNvSpPr>
            <a:spLocks noGrp="1"/>
          </p:cNvSpPr>
          <p:nvPr>
            <p:ph idx="1"/>
          </p:nvPr>
        </p:nvSpPr>
        <p:spPr>
          <a:xfrm>
            <a:off x="1097280" y="1737360"/>
            <a:ext cx="10058400" cy="4131734"/>
          </a:xfrm>
        </p:spPr>
        <p:txBody>
          <a:bodyPr>
            <a:normAutofit/>
          </a:bodyPr>
          <a:lstStyle/>
          <a:p>
            <a:pPr>
              <a:buFont typeface="Wingdings" panose="05000000000000000000" pitchFamily="2" charset="2"/>
              <a:buChar char="Ø"/>
            </a:pPr>
            <a:r>
              <a:rPr lang="ru-RU" sz="2400" dirty="0">
                <a:latin typeface="Times New Roman" panose="02020603050405020304" pitchFamily="18" charset="0"/>
                <a:cs typeface="Times New Roman" panose="02020603050405020304" pitchFamily="18" charset="0"/>
              </a:rPr>
              <a:t>Задачей и </a:t>
            </a:r>
            <a:r>
              <a:rPr lang="ru-RU" sz="2400" dirty="0" smtClean="0">
                <a:latin typeface="Times New Roman" panose="02020603050405020304" pitchFamily="18" charset="0"/>
                <a:cs typeface="Times New Roman" panose="02020603050405020304" pitchFamily="18" charset="0"/>
              </a:rPr>
              <a:t>цель лоббирования </a:t>
            </a:r>
            <a:r>
              <a:rPr lang="ru-RU" sz="2400" dirty="0">
                <a:latin typeface="Times New Roman" panose="02020603050405020304" pitchFamily="18" charset="0"/>
                <a:cs typeface="Times New Roman" panose="02020603050405020304" pitchFamily="18" charset="0"/>
              </a:rPr>
              <a:t>ANPLP </a:t>
            </a:r>
            <a:r>
              <a:rPr lang="en-US" sz="2400" dirty="0" smtClean="0">
                <a:latin typeface="Times New Roman" panose="02020603050405020304" pitchFamily="18" charset="0"/>
                <a:cs typeface="Times New Roman" panose="02020603050405020304" pitchFamily="18" charset="0"/>
              </a:rPr>
              <a:t>“</a:t>
            </a:r>
            <a:r>
              <a:rPr lang="ru-RU" sz="2400" dirty="0" smtClean="0">
                <a:latin typeface="Times New Roman" panose="02020603050405020304" pitchFamily="18" charset="0"/>
                <a:cs typeface="Times New Roman" panose="02020603050405020304" pitchFamily="18" charset="0"/>
              </a:rPr>
              <a:t>LAPTE</a:t>
            </a:r>
            <a:r>
              <a:rPr lang="en-US" sz="2400" dirty="0" smtClean="0">
                <a:latin typeface="Times New Roman" panose="02020603050405020304" pitchFamily="18" charset="0"/>
                <a:cs typeface="Times New Roman" panose="02020603050405020304" pitchFamily="18" charset="0"/>
              </a:rPr>
              <a:t>”</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является активное участие в разработке и переносе </a:t>
            </a:r>
            <a:r>
              <a:rPr lang="ru-RU" sz="2400" dirty="0" smtClean="0">
                <a:latin typeface="Times New Roman" panose="02020603050405020304" pitchFamily="18" charset="0"/>
                <a:cs typeface="Times New Roman" panose="02020603050405020304" pitchFamily="18" charset="0"/>
              </a:rPr>
              <a:t>регламентов  </a:t>
            </a:r>
            <a:r>
              <a:rPr lang="ru-RU" sz="2400" dirty="0">
                <a:latin typeface="Times New Roman" panose="02020603050405020304" pitchFamily="18" charset="0"/>
                <a:cs typeface="Times New Roman" panose="02020603050405020304" pitchFamily="18" charset="0"/>
              </a:rPr>
              <a:t>и директив ЕС, обеспечение адекватного финансирования (посредством оценки </a:t>
            </a:r>
            <a:r>
              <a:rPr lang="ru-RU" sz="2400" dirty="0" smtClean="0">
                <a:latin typeface="Times New Roman" panose="02020603050405020304" pitchFamily="18" charset="0"/>
                <a:cs typeface="Times New Roman" panose="02020603050405020304" pitchFamily="18" charset="0"/>
              </a:rPr>
              <a:t>сектора и уведомления Брюсселя), </a:t>
            </a:r>
          </a:p>
          <a:p>
            <a:pPr>
              <a:buFont typeface="Wingdings" panose="05000000000000000000" pitchFamily="2" charset="2"/>
              <a:buChar char="Ø"/>
            </a:pPr>
            <a:r>
              <a:rPr lang="ru-RU" sz="2400" dirty="0" smtClean="0">
                <a:latin typeface="Times New Roman" panose="02020603050405020304" pitchFamily="18" charset="0"/>
                <a:cs typeface="Times New Roman" panose="02020603050405020304" pitchFamily="18" charset="0"/>
              </a:rPr>
              <a:t>Условия  </a:t>
            </a:r>
            <a:r>
              <a:rPr lang="ru-RU" sz="2400" dirty="0">
                <a:latin typeface="Times New Roman" panose="02020603050405020304" pitchFamily="18" charset="0"/>
                <a:cs typeface="Times New Roman" panose="02020603050405020304" pitchFamily="18" charset="0"/>
              </a:rPr>
              <a:t>и </a:t>
            </a:r>
            <a:r>
              <a:rPr lang="ru-RU" sz="2400" dirty="0" smtClean="0">
                <a:latin typeface="Times New Roman" panose="02020603050405020304" pitchFamily="18" charset="0"/>
                <a:cs typeface="Times New Roman" panose="02020603050405020304" pitchFamily="18" charset="0"/>
              </a:rPr>
              <a:t>доступ </a:t>
            </a:r>
            <a:r>
              <a:rPr lang="ru-RU" sz="2400" dirty="0">
                <a:latin typeface="Times New Roman" panose="02020603050405020304" pitchFamily="18" charset="0"/>
                <a:cs typeface="Times New Roman" panose="02020603050405020304" pitchFamily="18" charset="0"/>
              </a:rPr>
              <a:t>к средствам для реализации </a:t>
            </a:r>
            <a:r>
              <a:rPr lang="ru-RU" sz="2400" dirty="0" smtClean="0">
                <a:latin typeface="Times New Roman" panose="02020603050405020304" pitchFamily="18" charset="0"/>
                <a:cs typeface="Times New Roman" panose="02020603050405020304" pitchFamily="18" charset="0"/>
              </a:rPr>
              <a:t>( санитарно- ветеринарах требований (</a:t>
            </a:r>
            <a:r>
              <a:rPr lang="ro-RO" sz="2400" dirty="0" smtClean="0">
                <a:latin typeface="Times New Roman" panose="02020603050405020304" pitchFamily="18" charset="0"/>
                <a:cs typeface="Times New Roman" panose="02020603050405020304" pitchFamily="18" charset="0"/>
              </a:rPr>
              <a:t>SPS)</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и модернизация животноводческих </a:t>
            </a:r>
            <a:r>
              <a:rPr lang="ru-RU" sz="2400" dirty="0" smtClean="0">
                <a:latin typeface="Times New Roman" panose="02020603050405020304" pitchFamily="18" charset="0"/>
                <a:cs typeface="Times New Roman" panose="02020603050405020304" pitchFamily="18" charset="0"/>
              </a:rPr>
              <a:t>ферм , сохранение и модернизация  </a:t>
            </a:r>
            <a:r>
              <a:rPr lang="ru-RU" sz="2400" dirty="0">
                <a:latin typeface="Times New Roman" panose="02020603050405020304" pitchFamily="18" charset="0"/>
                <a:cs typeface="Times New Roman" panose="02020603050405020304" pitchFamily="18" charset="0"/>
              </a:rPr>
              <a:t>перерабатывающих </a:t>
            </a:r>
            <a:r>
              <a:rPr lang="ru-RU" sz="2400" dirty="0" smtClean="0">
                <a:latin typeface="Times New Roman" panose="02020603050405020304" pitchFamily="18" charset="0"/>
                <a:cs typeface="Times New Roman" panose="02020603050405020304" pitchFamily="18" charset="0"/>
              </a:rPr>
              <a:t>предприятий ) </a:t>
            </a:r>
            <a:r>
              <a:rPr lang="ru-RU" sz="2400" dirty="0">
                <a:latin typeface="Times New Roman" panose="02020603050405020304" pitchFamily="18" charset="0"/>
                <a:cs typeface="Times New Roman" panose="02020603050405020304" pitchFamily="18" charset="0"/>
              </a:rPr>
              <a:t>на период подготовки к вступлению 2024-2030 гг.</a:t>
            </a:r>
          </a:p>
        </p:txBody>
      </p:sp>
    </p:spTree>
    <p:extLst>
      <p:ext uri="{BB962C8B-B14F-4D97-AF65-F5344CB8AC3E}">
        <p14:creationId xmlns:p14="http://schemas.microsoft.com/office/powerpoint/2010/main" val="3213814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00050" y="758951"/>
            <a:ext cx="10055629" cy="2602087"/>
          </a:xfrm>
        </p:spPr>
        <p:txBody>
          <a:bodyPr/>
          <a:lstStyle/>
          <a:p>
            <a:r>
              <a:rPr lang="ru-RU" dirty="0" smtClean="0">
                <a:solidFill>
                  <a:schemeClr val="accent2"/>
                </a:solidFill>
              </a:rPr>
              <a:t> </a:t>
            </a:r>
            <a:endParaRPr lang="ru-RU" dirty="0">
              <a:solidFill>
                <a:schemeClr val="accent2"/>
              </a:solidFill>
            </a:endParaRPr>
          </a:p>
        </p:txBody>
      </p:sp>
      <p:sp>
        <p:nvSpPr>
          <p:cNvPr id="3" name="Подзаголовок 2"/>
          <p:cNvSpPr>
            <a:spLocks noGrp="1"/>
          </p:cNvSpPr>
          <p:nvPr>
            <p:ph type="subTitle" idx="1"/>
          </p:nvPr>
        </p:nvSpPr>
        <p:spPr>
          <a:xfrm>
            <a:off x="1100051" y="4325112"/>
            <a:ext cx="10058400" cy="1556704"/>
          </a:xfrm>
        </p:spPr>
        <p:txBody>
          <a:bodyPr>
            <a:normAutofit/>
          </a:bodyPr>
          <a:lstStyle/>
          <a:p>
            <a:r>
              <a:rPr lang="ro-RO" sz="1500" dirty="0">
                <a:solidFill>
                  <a:schemeClr val="accent1">
                    <a:lumMod val="75000"/>
                  </a:schemeClr>
                </a:solidFill>
                <a:latin typeface="Times New Roman" panose="02020603050405020304" pitchFamily="18" charset="0"/>
                <a:cs typeface="Times New Roman" panose="02020603050405020304" pitchFamily="18" charset="0"/>
              </a:rPr>
              <a:t>Asociația Patronală Asociația Națională a Producătorilor de Lapte și Produse Lactate “</a:t>
            </a:r>
            <a:r>
              <a:rPr lang="ro-RO" sz="1500" dirty="0" smtClean="0">
                <a:solidFill>
                  <a:schemeClr val="accent1">
                    <a:lumMod val="75000"/>
                  </a:schemeClr>
                </a:solidFill>
                <a:latin typeface="Times New Roman" panose="02020603050405020304" pitchFamily="18" charset="0"/>
                <a:cs typeface="Times New Roman" panose="02020603050405020304" pitchFamily="18" charset="0"/>
              </a:rPr>
              <a:t>LAPTE”</a:t>
            </a:r>
            <a:r>
              <a:rPr lang="ru-RU" sz="1500" dirty="0" smtClean="0">
                <a:solidFill>
                  <a:schemeClr val="accent1">
                    <a:lumMod val="75000"/>
                  </a:schemeClr>
                </a:solidFill>
                <a:latin typeface="Times New Roman" panose="02020603050405020304" pitchFamily="18" charset="0"/>
                <a:cs typeface="Times New Roman" panose="02020603050405020304" pitchFamily="18" charset="0"/>
              </a:rPr>
              <a:t> </a:t>
            </a:r>
            <a:r>
              <a:rPr lang="ro-RO" sz="1500" dirty="0" smtClean="0">
                <a:solidFill>
                  <a:schemeClr val="accent1">
                    <a:lumMod val="75000"/>
                  </a:schemeClr>
                </a:solidFill>
                <a:latin typeface="Times New Roman" panose="02020603050405020304" pitchFamily="18" charset="0"/>
                <a:cs typeface="Times New Roman" panose="02020603050405020304" pitchFamily="18" charset="0"/>
              </a:rPr>
              <a:t>Mun</a:t>
            </a:r>
            <a:r>
              <a:rPr lang="ro-RO" sz="1500" dirty="0">
                <a:solidFill>
                  <a:schemeClr val="accent1">
                    <a:lumMod val="75000"/>
                  </a:schemeClr>
                </a:solidFill>
                <a:latin typeface="Times New Roman" panose="02020603050405020304" pitchFamily="18" charset="0"/>
                <a:cs typeface="Times New Roman" panose="02020603050405020304" pitchFamily="18" charset="0"/>
              </a:rPr>
              <a:t>. Chișinău, str. Muncești 121A, MD 2002 Republica Moldova </a:t>
            </a:r>
          </a:p>
          <a:p>
            <a:r>
              <a:rPr lang="ro-RO" sz="1500" dirty="0">
                <a:solidFill>
                  <a:schemeClr val="accent1">
                    <a:lumMod val="75000"/>
                  </a:schemeClr>
                </a:solidFill>
                <a:latin typeface="Times New Roman" panose="02020603050405020304" pitchFamily="18" charset="0"/>
                <a:cs typeface="Times New Roman" panose="02020603050405020304" pitchFamily="18" charset="0"/>
              </a:rPr>
              <a:t>+37368090046 </a:t>
            </a:r>
            <a:r>
              <a:rPr lang="ro-RO" sz="1500" dirty="0">
                <a:solidFill>
                  <a:schemeClr val="accent1">
                    <a:lumMod val="75000"/>
                  </a:schemeClr>
                </a:solidFill>
                <a:latin typeface="Times New Roman" panose="02020603050405020304" pitchFamily="18" charset="0"/>
                <a:cs typeface="Times New Roman" panose="02020603050405020304" pitchFamily="18" charset="0"/>
                <a:hlinkClick r:id="rId2"/>
              </a:rPr>
              <a:t>carolinalinte@yahoo.com</a:t>
            </a:r>
            <a:r>
              <a:rPr lang="ro-RO" sz="1500" dirty="0">
                <a:solidFill>
                  <a:schemeClr val="accent1">
                    <a:lumMod val="75000"/>
                  </a:schemeClr>
                </a:solidFill>
                <a:latin typeface="Times New Roman" panose="02020603050405020304" pitchFamily="18" charset="0"/>
                <a:cs typeface="Times New Roman" panose="02020603050405020304" pitchFamily="18" charset="0"/>
              </a:rPr>
              <a:t> ; </a:t>
            </a:r>
            <a:r>
              <a:rPr lang="ro-RO" sz="1500" dirty="0">
                <a:solidFill>
                  <a:schemeClr val="accent1">
                    <a:lumMod val="75000"/>
                  </a:schemeClr>
                </a:solidFill>
                <a:latin typeface="Times New Roman" panose="02020603050405020304" pitchFamily="18" charset="0"/>
                <a:cs typeface="Times New Roman" panose="02020603050405020304" pitchFamily="18" charset="0"/>
                <a:hlinkClick r:id="rId3"/>
              </a:rPr>
              <a:t>asociatia.patronala.lapte@gmail.com</a:t>
            </a:r>
            <a:r>
              <a:rPr lang="ro-RO" sz="1500" dirty="0">
                <a:solidFill>
                  <a:schemeClr val="accent1">
                    <a:lumMod val="75000"/>
                  </a:schemeClr>
                </a:solidFill>
                <a:latin typeface="Times New Roman" panose="02020603050405020304" pitchFamily="18" charset="0"/>
                <a:cs typeface="Times New Roman" panose="02020603050405020304" pitchFamily="18" charset="0"/>
              </a:rPr>
              <a:t>  </a:t>
            </a:r>
            <a:r>
              <a:rPr lang="ro-RO" sz="1500" dirty="0">
                <a:solidFill>
                  <a:schemeClr val="accent1">
                    <a:lumMod val="75000"/>
                  </a:schemeClr>
                </a:solidFill>
                <a:latin typeface="Times New Roman" panose="02020603050405020304" pitchFamily="18" charset="0"/>
                <a:cs typeface="Times New Roman" panose="02020603050405020304" pitchFamily="18" charset="0"/>
                <a:hlinkClick r:id="rId4"/>
              </a:rPr>
              <a:t>www.industrialapte.md</a:t>
            </a:r>
            <a:r>
              <a:rPr lang="ro-RO" sz="1500" dirty="0">
                <a:solidFill>
                  <a:schemeClr val="accent1">
                    <a:lumMod val="75000"/>
                  </a:schemeClr>
                </a:solidFill>
                <a:latin typeface="Times New Roman" panose="02020603050405020304" pitchFamily="18" charset="0"/>
                <a:cs typeface="Times New Roman" panose="02020603050405020304" pitchFamily="18" charset="0"/>
              </a:rPr>
              <a:t> </a:t>
            </a:r>
          </a:p>
          <a:p>
            <a:endParaRPr lang="ru-RU" dirty="0"/>
          </a:p>
        </p:txBody>
      </p:sp>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0050" y="758951"/>
            <a:ext cx="10055629" cy="2602087"/>
          </a:xfrm>
          <a:prstGeom prst="rect">
            <a:avLst/>
          </a:prstGeom>
        </p:spPr>
      </p:pic>
    </p:spTree>
    <p:extLst>
      <p:ext uri="{BB962C8B-B14F-4D97-AF65-F5344CB8AC3E}">
        <p14:creationId xmlns:p14="http://schemas.microsoft.com/office/powerpoint/2010/main" val="2230405015"/>
      </p:ext>
    </p:extLst>
  </p:cSld>
  <p:clrMapOvr>
    <a:masterClrMapping/>
  </p:clrMapOvr>
</p:sld>
</file>

<file path=ppt/theme/theme1.xml><?xml version="1.0" encoding="utf-8"?>
<a:theme xmlns:a="http://schemas.openxmlformats.org/drawingml/2006/main" name="Ретро">
  <a:themeElements>
    <a:clrScheme name="Ретро">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235</TotalTime>
  <Words>588</Words>
  <Application>Microsoft Office PowerPoint</Application>
  <PresentationFormat>Широкоэкранный</PresentationFormat>
  <Paragraphs>37</Paragraphs>
  <Slides>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vt:i4>
      </vt:variant>
    </vt:vector>
  </HeadingPairs>
  <TitlesOfParts>
    <vt:vector size="13" baseType="lpstr">
      <vt:lpstr>Calibri</vt:lpstr>
      <vt:lpstr>Calibri Light</vt:lpstr>
      <vt:lpstr>Times New Roman</vt:lpstr>
      <vt:lpstr>Wingdings</vt:lpstr>
      <vt:lpstr>Ретро</vt:lpstr>
      <vt:lpstr>Презентация PowerPoint</vt:lpstr>
      <vt:lpstr>Сельскохозяйственная политика: адаптация сектора  к изменению климата</vt:lpstr>
      <vt:lpstr>Сельскохозяйственная политика: адаптация сектора  к изменению климата</vt:lpstr>
      <vt:lpstr>Финансирование и экономическое развитие аграрного сектора животноводческой продукции для повышения конкурентоспособности</vt:lpstr>
      <vt:lpstr>Здоровье и безопасность продуктов животного происхождения (молока и молочных продуктов);</vt:lpstr>
      <vt:lpstr>Здоровье и безопасность продуктов животного происхождения (молока и молочных продуктов);</vt:lpstr>
      <vt:lpstr>Диалог и защита прав членов Ассоциации, в переговорах между Р.М. и ЕС , статус Республики Молдова Статус страны-кандидата на вступление в ЕС.</vt:lpstr>
      <vt:lpstr> </vt:lpstr>
    </vt:vector>
  </TitlesOfParts>
  <Company>Image&amp;Matros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katanolga02@gmail.co</dc:title>
  <dc:creator>Image&amp;Matros ®</dc:creator>
  <cp:lastModifiedBy>Image&amp;Matros ®</cp:lastModifiedBy>
  <cp:revision>20</cp:revision>
  <dcterms:created xsi:type="dcterms:W3CDTF">2024-10-21T12:35:35Z</dcterms:created>
  <dcterms:modified xsi:type="dcterms:W3CDTF">2024-10-23T09:26:53Z</dcterms:modified>
</cp:coreProperties>
</file>